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67" r:id="rId2"/>
    <p:sldId id="269" r:id="rId3"/>
    <p:sldId id="268" r:id="rId4"/>
    <p:sldId id="270" r:id="rId5"/>
    <p:sldId id="303" r:id="rId6"/>
    <p:sldId id="375" r:id="rId7"/>
    <p:sldId id="377" r:id="rId8"/>
    <p:sldId id="376" r:id="rId9"/>
    <p:sldId id="311" r:id="rId10"/>
    <p:sldId id="381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20" r:id="rId19"/>
    <p:sldId id="321" r:id="rId20"/>
    <p:sldId id="274" r:id="rId21"/>
    <p:sldId id="287" r:id="rId22"/>
    <p:sldId id="378" r:id="rId23"/>
    <p:sldId id="379" r:id="rId24"/>
    <p:sldId id="380" r:id="rId25"/>
    <p:sldId id="272" r:id="rId26"/>
    <p:sldId id="276" r:id="rId27"/>
    <p:sldId id="277" r:id="rId28"/>
    <p:sldId id="279" r:id="rId29"/>
    <p:sldId id="305" r:id="rId30"/>
    <p:sldId id="306" r:id="rId31"/>
    <p:sldId id="307" r:id="rId32"/>
    <p:sldId id="273" r:id="rId33"/>
    <p:sldId id="347" r:id="rId34"/>
    <p:sldId id="330" r:id="rId35"/>
    <p:sldId id="348" r:id="rId36"/>
    <p:sldId id="349" r:id="rId37"/>
    <p:sldId id="350" r:id="rId38"/>
    <p:sldId id="351" r:id="rId39"/>
    <p:sldId id="352" r:id="rId40"/>
    <p:sldId id="353" r:id="rId41"/>
    <p:sldId id="354" r:id="rId42"/>
    <p:sldId id="355" r:id="rId43"/>
    <p:sldId id="356" r:id="rId44"/>
    <p:sldId id="357" r:id="rId45"/>
    <p:sldId id="358" r:id="rId46"/>
    <p:sldId id="359" r:id="rId47"/>
    <p:sldId id="360" r:id="rId48"/>
    <p:sldId id="361" r:id="rId49"/>
    <p:sldId id="362" r:id="rId50"/>
    <p:sldId id="363" r:id="rId51"/>
    <p:sldId id="309" r:id="rId52"/>
    <p:sldId id="271" r:id="rId53"/>
  </p:sldIdLst>
  <p:sldSz cx="12192000" cy="6858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0000"/>
    <a:srgbClr val="FFFF99"/>
    <a:srgbClr val="FF9933"/>
    <a:srgbClr val="FF7C80"/>
    <a:srgbClr val="FD9E43"/>
    <a:srgbClr val="43A2FD"/>
    <a:srgbClr val="5F71FF"/>
    <a:srgbClr val="212D5A"/>
    <a:srgbClr val="899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660B408-B3CF-4A94-85FC-2B1E0A45F4A2}" styleName="Estilo oscuro 2 - Énfasis 1/Énfasis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47"/>
    <p:restoredTop sz="94607"/>
  </p:normalViewPr>
  <p:slideViewPr>
    <p:cSldViewPr snapToGrid="0" snapToObjects="1">
      <p:cViewPr varScale="1">
        <p:scale>
          <a:sx n="110" d="100"/>
          <a:sy n="110" d="100"/>
        </p:scale>
        <p:origin x="68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7E5FB6-A23C-4091-BDC6-AB43DDBE746B}" type="doc">
      <dgm:prSet loTypeId="urn:microsoft.com/office/officeart/2005/8/layout/equation1" loCatId="relationship" qsTypeId="urn:microsoft.com/office/officeart/2005/8/quickstyle/simple1" qsCatId="simple" csTypeId="urn:microsoft.com/office/officeart/2005/8/colors/colorful4" csCatId="colorful" phldr="1"/>
      <dgm:spPr/>
    </dgm:pt>
    <dgm:pt modelId="{35EFDCAD-8866-41A2-B465-2952789DD3FC}">
      <dgm:prSet phldrT="[Texto]"/>
      <dgm:spPr>
        <a:solidFill>
          <a:srgbClr val="FF0000"/>
        </a:solidFill>
      </dgm:spPr>
      <dgm:t>
        <a:bodyPr/>
        <a:lstStyle/>
        <a:p>
          <a:r>
            <a:rPr lang="es-ES" dirty="0" smtClean="0"/>
            <a:t>Menos de 60</a:t>
          </a:r>
        </a:p>
        <a:p>
          <a:r>
            <a:rPr lang="es-ES" dirty="0" smtClean="0"/>
            <a:t>13.436</a:t>
          </a:r>
        </a:p>
        <a:p>
          <a:r>
            <a:rPr lang="es-ES" b="1" dirty="0" smtClean="0"/>
            <a:t>(25,4%)</a:t>
          </a:r>
          <a:endParaRPr lang="es-EC" b="1" dirty="0"/>
        </a:p>
      </dgm:t>
    </dgm:pt>
    <dgm:pt modelId="{8EAA664A-73A5-4BA9-9AF1-4C7DDDD42BBD}" type="parTrans" cxnId="{2FB8AC4F-0E08-4B5C-8737-771F84238699}">
      <dgm:prSet/>
      <dgm:spPr/>
      <dgm:t>
        <a:bodyPr/>
        <a:lstStyle/>
        <a:p>
          <a:endParaRPr lang="es-EC"/>
        </a:p>
      </dgm:t>
    </dgm:pt>
    <dgm:pt modelId="{AD0B1447-CD8F-4E18-99E4-967AE2DD265E}" type="sibTrans" cxnId="{2FB8AC4F-0E08-4B5C-8737-771F84238699}">
      <dgm:prSet/>
      <dgm:spPr>
        <a:solidFill>
          <a:srgbClr val="FF0000"/>
        </a:solidFill>
      </dgm:spPr>
      <dgm:t>
        <a:bodyPr/>
        <a:lstStyle/>
        <a:p>
          <a:endParaRPr lang="es-EC"/>
        </a:p>
      </dgm:t>
    </dgm:pt>
    <dgm:pt modelId="{87CE4343-F4BA-4E01-A1E7-E25E6F9E99C0}">
      <dgm:prSet phldrT="[Texto]"/>
      <dgm:spPr>
        <a:solidFill>
          <a:srgbClr val="FFC000"/>
        </a:solidFill>
      </dgm:spPr>
      <dgm:t>
        <a:bodyPr/>
        <a:lstStyle/>
        <a:p>
          <a:r>
            <a:rPr lang="es-ES" dirty="0" smtClean="0"/>
            <a:t>Más de 120</a:t>
          </a:r>
        </a:p>
        <a:p>
          <a:r>
            <a:rPr lang="es-ES" dirty="0" smtClean="0"/>
            <a:t>8.897</a:t>
          </a:r>
        </a:p>
        <a:p>
          <a:r>
            <a:rPr lang="es-ES" b="1" dirty="0" smtClean="0"/>
            <a:t>(16,8%)</a:t>
          </a:r>
          <a:endParaRPr lang="es-EC" b="1" dirty="0"/>
        </a:p>
      </dgm:t>
    </dgm:pt>
    <dgm:pt modelId="{5F1199AA-1D98-4AD0-A209-14E92CC7F099}" type="parTrans" cxnId="{3590CF8D-CB19-4126-88FA-1413B6E256DA}">
      <dgm:prSet/>
      <dgm:spPr/>
      <dgm:t>
        <a:bodyPr/>
        <a:lstStyle/>
        <a:p>
          <a:endParaRPr lang="es-EC"/>
        </a:p>
      </dgm:t>
    </dgm:pt>
    <dgm:pt modelId="{1C6980B0-CD4F-45E6-A5AB-7E99221EA00E}" type="sibTrans" cxnId="{3590CF8D-CB19-4126-88FA-1413B6E256DA}">
      <dgm:prSet/>
      <dgm:spPr>
        <a:solidFill>
          <a:srgbClr val="FFC000"/>
        </a:solidFill>
      </dgm:spPr>
      <dgm:t>
        <a:bodyPr/>
        <a:lstStyle/>
        <a:p>
          <a:endParaRPr lang="es-EC"/>
        </a:p>
      </dgm:t>
    </dgm:pt>
    <dgm:pt modelId="{889D2F2C-F916-4F37-93BC-C64D36B78C25}">
      <dgm:prSet phldrT="[Texto]"/>
      <dgm:spPr/>
      <dgm:t>
        <a:bodyPr/>
        <a:lstStyle/>
        <a:p>
          <a:r>
            <a:rPr lang="es-ES" dirty="0" smtClean="0"/>
            <a:t>52.960</a:t>
          </a:r>
        </a:p>
        <a:p>
          <a:r>
            <a:rPr lang="es-ES" dirty="0" smtClean="0"/>
            <a:t>Sectores censales</a:t>
          </a:r>
          <a:endParaRPr lang="es-EC" dirty="0"/>
        </a:p>
      </dgm:t>
    </dgm:pt>
    <dgm:pt modelId="{8B5AF978-2E17-4294-9A38-EE0793C41B50}" type="parTrans" cxnId="{22DCC880-F7DB-49DA-A915-4DE8961B23E1}">
      <dgm:prSet/>
      <dgm:spPr/>
      <dgm:t>
        <a:bodyPr/>
        <a:lstStyle/>
        <a:p>
          <a:endParaRPr lang="es-EC"/>
        </a:p>
      </dgm:t>
    </dgm:pt>
    <dgm:pt modelId="{A7D05C40-E51F-4B28-ADAD-1351BB3862EB}" type="sibTrans" cxnId="{22DCC880-F7DB-49DA-A915-4DE8961B23E1}">
      <dgm:prSet/>
      <dgm:spPr/>
      <dgm:t>
        <a:bodyPr/>
        <a:lstStyle/>
        <a:p>
          <a:endParaRPr lang="es-EC"/>
        </a:p>
      </dgm:t>
    </dgm:pt>
    <dgm:pt modelId="{AE07E9C1-3FF7-428D-B09C-C7191CDA2A9F}">
      <dgm:prSet phldrT="[Texto]"/>
      <dgm:spPr>
        <a:solidFill>
          <a:srgbClr val="92D050"/>
        </a:solidFill>
      </dgm:spPr>
      <dgm:t>
        <a:bodyPr/>
        <a:lstStyle/>
        <a:p>
          <a:r>
            <a:rPr lang="es-ES" dirty="0" smtClean="0"/>
            <a:t>Entre 60 y 120</a:t>
          </a:r>
        </a:p>
        <a:p>
          <a:r>
            <a:rPr lang="es-ES" dirty="0" smtClean="0"/>
            <a:t>30.637</a:t>
          </a:r>
        </a:p>
        <a:p>
          <a:r>
            <a:rPr lang="es-ES" b="1" dirty="0" smtClean="0"/>
            <a:t>(57,8%)</a:t>
          </a:r>
          <a:endParaRPr lang="es-EC" b="1" dirty="0"/>
        </a:p>
      </dgm:t>
    </dgm:pt>
    <dgm:pt modelId="{D0F4439A-0E71-4EDB-95D1-F0F5A5675213}" type="parTrans" cxnId="{2CB9BC9E-D28F-4153-86BF-486C124DCD7F}">
      <dgm:prSet/>
      <dgm:spPr/>
      <dgm:t>
        <a:bodyPr/>
        <a:lstStyle/>
        <a:p>
          <a:endParaRPr lang="es-EC"/>
        </a:p>
      </dgm:t>
    </dgm:pt>
    <dgm:pt modelId="{BAD6FA29-A0F8-4BDA-B76E-C24B386A84F1}" type="sibTrans" cxnId="{2CB9BC9E-D28F-4153-86BF-486C124DCD7F}">
      <dgm:prSet/>
      <dgm:spPr>
        <a:solidFill>
          <a:srgbClr val="92D050"/>
        </a:solidFill>
      </dgm:spPr>
      <dgm:t>
        <a:bodyPr/>
        <a:lstStyle/>
        <a:p>
          <a:endParaRPr lang="es-EC"/>
        </a:p>
      </dgm:t>
    </dgm:pt>
    <dgm:pt modelId="{EEBED777-CD3C-49CD-9DB8-FF8E3AD40628}" type="pres">
      <dgm:prSet presAssocID="{E57E5FB6-A23C-4091-BDC6-AB43DDBE746B}" presName="linearFlow" presStyleCnt="0">
        <dgm:presLayoutVars>
          <dgm:dir/>
          <dgm:resizeHandles val="exact"/>
        </dgm:presLayoutVars>
      </dgm:prSet>
      <dgm:spPr/>
    </dgm:pt>
    <dgm:pt modelId="{5DF2A0FB-D2C2-462C-AF82-BF8C304F27F9}" type="pres">
      <dgm:prSet presAssocID="{35EFDCAD-8866-41A2-B465-2952789DD3F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C82316ED-5626-4772-BBDB-7AF70A9160BC}" type="pres">
      <dgm:prSet presAssocID="{AD0B1447-CD8F-4E18-99E4-967AE2DD265E}" presName="spacerL" presStyleCnt="0"/>
      <dgm:spPr/>
    </dgm:pt>
    <dgm:pt modelId="{0F9F3D9C-C622-4087-9772-2C26CC8A0877}" type="pres">
      <dgm:prSet presAssocID="{AD0B1447-CD8F-4E18-99E4-967AE2DD265E}" presName="sibTrans" presStyleLbl="sibTrans2D1" presStyleIdx="0" presStyleCnt="3"/>
      <dgm:spPr/>
      <dgm:t>
        <a:bodyPr/>
        <a:lstStyle/>
        <a:p>
          <a:endParaRPr lang="es-EC"/>
        </a:p>
      </dgm:t>
    </dgm:pt>
    <dgm:pt modelId="{43A3A599-C5A1-4A64-9E43-B5124A89B62F}" type="pres">
      <dgm:prSet presAssocID="{AD0B1447-CD8F-4E18-99E4-967AE2DD265E}" presName="spacerR" presStyleCnt="0"/>
      <dgm:spPr/>
    </dgm:pt>
    <dgm:pt modelId="{4D10CAC8-BD5F-4EFA-8E6B-D80253BF3111}" type="pres">
      <dgm:prSet presAssocID="{AE07E9C1-3FF7-428D-B09C-C7191CDA2A9F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8ACD87F9-9CDA-4D11-890C-F93D50DAA19D}" type="pres">
      <dgm:prSet presAssocID="{BAD6FA29-A0F8-4BDA-B76E-C24B386A84F1}" presName="spacerL" presStyleCnt="0"/>
      <dgm:spPr/>
    </dgm:pt>
    <dgm:pt modelId="{91EF5746-1BA4-4DF5-A17F-9CBA46CC458B}" type="pres">
      <dgm:prSet presAssocID="{BAD6FA29-A0F8-4BDA-B76E-C24B386A84F1}" presName="sibTrans" presStyleLbl="sibTrans2D1" presStyleIdx="1" presStyleCnt="3"/>
      <dgm:spPr/>
      <dgm:t>
        <a:bodyPr/>
        <a:lstStyle/>
        <a:p>
          <a:endParaRPr lang="es-EC"/>
        </a:p>
      </dgm:t>
    </dgm:pt>
    <dgm:pt modelId="{4E2A68F8-0D15-4B1F-96FF-F048A7A3F422}" type="pres">
      <dgm:prSet presAssocID="{BAD6FA29-A0F8-4BDA-B76E-C24B386A84F1}" presName="spacerR" presStyleCnt="0"/>
      <dgm:spPr/>
    </dgm:pt>
    <dgm:pt modelId="{D99CF37C-CEB6-49B8-8EBE-ED8D1BB77E97}" type="pres">
      <dgm:prSet presAssocID="{87CE4343-F4BA-4E01-A1E7-E25E6F9E99C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0D4754C7-9FD1-4608-846A-9E60C6E94A07}" type="pres">
      <dgm:prSet presAssocID="{1C6980B0-CD4F-45E6-A5AB-7E99221EA00E}" presName="spacerL" presStyleCnt="0"/>
      <dgm:spPr/>
    </dgm:pt>
    <dgm:pt modelId="{4A9C5AAE-AB5E-4D84-AE0E-08B0A3ED1981}" type="pres">
      <dgm:prSet presAssocID="{1C6980B0-CD4F-45E6-A5AB-7E99221EA00E}" presName="sibTrans" presStyleLbl="sibTrans2D1" presStyleIdx="2" presStyleCnt="3"/>
      <dgm:spPr/>
      <dgm:t>
        <a:bodyPr/>
        <a:lstStyle/>
        <a:p>
          <a:endParaRPr lang="es-EC"/>
        </a:p>
      </dgm:t>
    </dgm:pt>
    <dgm:pt modelId="{CE8F74CE-634C-44A9-9280-F1CC394B0C65}" type="pres">
      <dgm:prSet presAssocID="{1C6980B0-CD4F-45E6-A5AB-7E99221EA00E}" presName="spacerR" presStyleCnt="0"/>
      <dgm:spPr/>
    </dgm:pt>
    <dgm:pt modelId="{C9D6B199-29C6-4656-B21E-E411A8EA157F}" type="pres">
      <dgm:prSet presAssocID="{889D2F2C-F916-4F37-93BC-C64D36B78C25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</dgm:ptLst>
  <dgm:cxnLst>
    <dgm:cxn modelId="{23338AE0-8D30-411C-98CA-F0342B43815B}" type="presOf" srcId="{87CE4343-F4BA-4E01-A1E7-E25E6F9E99C0}" destId="{D99CF37C-CEB6-49B8-8EBE-ED8D1BB77E97}" srcOrd="0" destOrd="0" presId="urn:microsoft.com/office/officeart/2005/8/layout/equation1"/>
    <dgm:cxn modelId="{AEE1658B-8AE4-4452-8F07-7973D34B5EC7}" type="presOf" srcId="{889D2F2C-F916-4F37-93BC-C64D36B78C25}" destId="{C9D6B199-29C6-4656-B21E-E411A8EA157F}" srcOrd="0" destOrd="0" presId="urn:microsoft.com/office/officeart/2005/8/layout/equation1"/>
    <dgm:cxn modelId="{3590CF8D-CB19-4126-88FA-1413B6E256DA}" srcId="{E57E5FB6-A23C-4091-BDC6-AB43DDBE746B}" destId="{87CE4343-F4BA-4E01-A1E7-E25E6F9E99C0}" srcOrd="2" destOrd="0" parTransId="{5F1199AA-1D98-4AD0-A209-14E92CC7F099}" sibTransId="{1C6980B0-CD4F-45E6-A5AB-7E99221EA00E}"/>
    <dgm:cxn modelId="{2FB8AC4F-0E08-4B5C-8737-771F84238699}" srcId="{E57E5FB6-A23C-4091-BDC6-AB43DDBE746B}" destId="{35EFDCAD-8866-41A2-B465-2952789DD3FC}" srcOrd="0" destOrd="0" parTransId="{8EAA664A-73A5-4BA9-9AF1-4C7DDDD42BBD}" sibTransId="{AD0B1447-CD8F-4E18-99E4-967AE2DD265E}"/>
    <dgm:cxn modelId="{FDAA054C-2349-4452-8E60-559FE1A3FA76}" type="presOf" srcId="{AD0B1447-CD8F-4E18-99E4-967AE2DD265E}" destId="{0F9F3D9C-C622-4087-9772-2C26CC8A0877}" srcOrd="0" destOrd="0" presId="urn:microsoft.com/office/officeart/2005/8/layout/equation1"/>
    <dgm:cxn modelId="{4291F955-7EA1-480E-BC8A-3AFC81DF9082}" type="presOf" srcId="{1C6980B0-CD4F-45E6-A5AB-7E99221EA00E}" destId="{4A9C5AAE-AB5E-4D84-AE0E-08B0A3ED1981}" srcOrd="0" destOrd="0" presId="urn:microsoft.com/office/officeart/2005/8/layout/equation1"/>
    <dgm:cxn modelId="{15450BC9-798E-48D2-A15F-0042128BB882}" type="presOf" srcId="{35EFDCAD-8866-41A2-B465-2952789DD3FC}" destId="{5DF2A0FB-D2C2-462C-AF82-BF8C304F27F9}" srcOrd="0" destOrd="0" presId="urn:microsoft.com/office/officeart/2005/8/layout/equation1"/>
    <dgm:cxn modelId="{22DCC880-F7DB-49DA-A915-4DE8961B23E1}" srcId="{E57E5FB6-A23C-4091-BDC6-AB43DDBE746B}" destId="{889D2F2C-F916-4F37-93BC-C64D36B78C25}" srcOrd="3" destOrd="0" parTransId="{8B5AF978-2E17-4294-9A38-EE0793C41B50}" sibTransId="{A7D05C40-E51F-4B28-ADAD-1351BB3862EB}"/>
    <dgm:cxn modelId="{331F5235-808A-4805-9693-D872A0E88E83}" type="presOf" srcId="{BAD6FA29-A0F8-4BDA-B76E-C24B386A84F1}" destId="{91EF5746-1BA4-4DF5-A17F-9CBA46CC458B}" srcOrd="0" destOrd="0" presId="urn:microsoft.com/office/officeart/2005/8/layout/equation1"/>
    <dgm:cxn modelId="{EA95C2F1-F553-48F1-AED8-28BD959EE25B}" type="presOf" srcId="{E57E5FB6-A23C-4091-BDC6-AB43DDBE746B}" destId="{EEBED777-CD3C-49CD-9DB8-FF8E3AD40628}" srcOrd="0" destOrd="0" presId="urn:microsoft.com/office/officeart/2005/8/layout/equation1"/>
    <dgm:cxn modelId="{BBE3C67A-399B-48F9-8122-5A6D8D689CDD}" type="presOf" srcId="{AE07E9C1-3FF7-428D-B09C-C7191CDA2A9F}" destId="{4D10CAC8-BD5F-4EFA-8E6B-D80253BF3111}" srcOrd="0" destOrd="0" presId="urn:microsoft.com/office/officeart/2005/8/layout/equation1"/>
    <dgm:cxn modelId="{2CB9BC9E-D28F-4153-86BF-486C124DCD7F}" srcId="{E57E5FB6-A23C-4091-BDC6-AB43DDBE746B}" destId="{AE07E9C1-3FF7-428D-B09C-C7191CDA2A9F}" srcOrd="1" destOrd="0" parTransId="{D0F4439A-0E71-4EDB-95D1-F0F5A5675213}" sibTransId="{BAD6FA29-A0F8-4BDA-B76E-C24B386A84F1}"/>
    <dgm:cxn modelId="{C033E6C5-DA33-44EF-996D-5D20EB69B9C7}" type="presParOf" srcId="{EEBED777-CD3C-49CD-9DB8-FF8E3AD40628}" destId="{5DF2A0FB-D2C2-462C-AF82-BF8C304F27F9}" srcOrd="0" destOrd="0" presId="urn:microsoft.com/office/officeart/2005/8/layout/equation1"/>
    <dgm:cxn modelId="{81F075BF-A2D0-47AF-BE69-29AD7FED5D35}" type="presParOf" srcId="{EEBED777-CD3C-49CD-9DB8-FF8E3AD40628}" destId="{C82316ED-5626-4772-BBDB-7AF70A9160BC}" srcOrd="1" destOrd="0" presId="urn:microsoft.com/office/officeart/2005/8/layout/equation1"/>
    <dgm:cxn modelId="{7903B33B-6DB0-4A13-9F55-2DAA82DEF89C}" type="presParOf" srcId="{EEBED777-CD3C-49CD-9DB8-FF8E3AD40628}" destId="{0F9F3D9C-C622-4087-9772-2C26CC8A0877}" srcOrd="2" destOrd="0" presId="urn:microsoft.com/office/officeart/2005/8/layout/equation1"/>
    <dgm:cxn modelId="{D0FCE2C1-4EA0-42BB-A001-DA8BFCE8653E}" type="presParOf" srcId="{EEBED777-CD3C-49CD-9DB8-FF8E3AD40628}" destId="{43A3A599-C5A1-4A64-9E43-B5124A89B62F}" srcOrd="3" destOrd="0" presId="urn:microsoft.com/office/officeart/2005/8/layout/equation1"/>
    <dgm:cxn modelId="{140794B2-2D33-477B-83DD-16391E746928}" type="presParOf" srcId="{EEBED777-CD3C-49CD-9DB8-FF8E3AD40628}" destId="{4D10CAC8-BD5F-4EFA-8E6B-D80253BF3111}" srcOrd="4" destOrd="0" presId="urn:microsoft.com/office/officeart/2005/8/layout/equation1"/>
    <dgm:cxn modelId="{8CD41184-81D7-4F13-9227-4F63FAD0C68A}" type="presParOf" srcId="{EEBED777-CD3C-49CD-9DB8-FF8E3AD40628}" destId="{8ACD87F9-9CDA-4D11-890C-F93D50DAA19D}" srcOrd="5" destOrd="0" presId="urn:microsoft.com/office/officeart/2005/8/layout/equation1"/>
    <dgm:cxn modelId="{7EBD1737-EA79-4858-8195-C79AF1865738}" type="presParOf" srcId="{EEBED777-CD3C-49CD-9DB8-FF8E3AD40628}" destId="{91EF5746-1BA4-4DF5-A17F-9CBA46CC458B}" srcOrd="6" destOrd="0" presId="urn:microsoft.com/office/officeart/2005/8/layout/equation1"/>
    <dgm:cxn modelId="{118E1167-BA8E-4EF3-BEDF-73338E732726}" type="presParOf" srcId="{EEBED777-CD3C-49CD-9DB8-FF8E3AD40628}" destId="{4E2A68F8-0D15-4B1F-96FF-F048A7A3F422}" srcOrd="7" destOrd="0" presId="urn:microsoft.com/office/officeart/2005/8/layout/equation1"/>
    <dgm:cxn modelId="{F6586495-ACA3-49D7-A75F-B896E5B55171}" type="presParOf" srcId="{EEBED777-CD3C-49CD-9DB8-FF8E3AD40628}" destId="{D99CF37C-CEB6-49B8-8EBE-ED8D1BB77E97}" srcOrd="8" destOrd="0" presId="urn:microsoft.com/office/officeart/2005/8/layout/equation1"/>
    <dgm:cxn modelId="{A2B050E2-30D3-4DDC-A488-5FA2CCD7C004}" type="presParOf" srcId="{EEBED777-CD3C-49CD-9DB8-FF8E3AD40628}" destId="{0D4754C7-9FD1-4608-846A-9E60C6E94A07}" srcOrd="9" destOrd="0" presId="urn:microsoft.com/office/officeart/2005/8/layout/equation1"/>
    <dgm:cxn modelId="{656F41B2-4B03-4F3B-851A-CDA97A2BD1B7}" type="presParOf" srcId="{EEBED777-CD3C-49CD-9DB8-FF8E3AD40628}" destId="{4A9C5AAE-AB5E-4D84-AE0E-08B0A3ED1981}" srcOrd="10" destOrd="0" presId="urn:microsoft.com/office/officeart/2005/8/layout/equation1"/>
    <dgm:cxn modelId="{AE414C00-4353-4FFC-9858-34D4B11EBE42}" type="presParOf" srcId="{EEBED777-CD3C-49CD-9DB8-FF8E3AD40628}" destId="{CE8F74CE-634C-44A9-9280-F1CC394B0C65}" srcOrd="11" destOrd="0" presId="urn:microsoft.com/office/officeart/2005/8/layout/equation1"/>
    <dgm:cxn modelId="{65F09B71-F3E0-412E-B724-7DCEB168FA09}" type="presParOf" srcId="{EEBED777-CD3C-49CD-9DB8-FF8E3AD40628}" destId="{C9D6B199-29C6-4656-B21E-E411A8EA157F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5A8FF4-3D07-4D8F-94E3-0881137C732C}" type="doc">
      <dgm:prSet loTypeId="urn:microsoft.com/office/officeart/2005/8/layout/process4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0773269C-A3B5-45AC-B54F-835D1803B670}">
      <dgm:prSet phldrT="[Texto]"/>
      <dgm:spPr/>
      <dgm:t>
        <a:bodyPr/>
        <a:lstStyle/>
        <a:p>
          <a:r>
            <a:rPr lang="es-ES" b="0" smtClean="0"/>
            <a:t>Insumos</a:t>
          </a:r>
          <a:endParaRPr lang="es-ES" b="0" dirty="0"/>
        </a:p>
      </dgm:t>
    </dgm:pt>
    <dgm:pt modelId="{311DA1DB-0360-4953-B783-7E6690C2E542}" type="parTrans" cxnId="{CC251B62-C6EC-4610-BF2F-1746A9203D62}">
      <dgm:prSet/>
      <dgm:spPr/>
      <dgm:t>
        <a:bodyPr/>
        <a:lstStyle/>
        <a:p>
          <a:endParaRPr lang="es-ES"/>
        </a:p>
      </dgm:t>
    </dgm:pt>
    <dgm:pt modelId="{6275A360-AB96-4CFF-AA81-D97E6FF23F65}" type="sibTrans" cxnId="{CC251B62-C6EC-4610-BF2F-1746A9203D62}">
      <dgm:prSet/>
      <dgm:spPr/>
      <dgm:t>
        <a:bodyPr/>
        <a:lstStyle/>
        <a:p>
          <a:endParaRPr lang="es-ES"/>
        </a:p>
      </dgm:t>
    </dgm:pt>
    <dgm:pt modelId="{1E87F304-B9E8-48C9-AE84-846A74F42748}">
      <dgm:prSet phldrT="[Texto]"/>
      <dgm:spPr/>
      <dgm:t>
        <a:bodyPr/>
        <a:lstStyle/>
        <a:p>
          <a:r>
            <a:rPr lang="es-ES" dirty="0" smtClean="0"/>
            <a:t>Manzanas </a:t>
          </a:r>
          <a:r>
            <a:rPr lang="es-ES" dirty="0"/>
            <a:t>y </a:t>
          </a:r>
          <a:r>
            <a:rPr lang="es-ES" dirty="0" smtClean="0"/>
            <a:t>sectores de las 1.442 parroquias de Ecuador</a:t>
          </a:r>
          <a:endParaRPr lang="es-ES" dirty="0"/>
        </a:p>
      </dgm:t>
    </dgm:pt>
    <dgm:pt modelId="{CA57A7C7-2734-49C7-93B1-4DFA574CC9B4}" type="parTrans" cxnId="{548DFF1D-2B82-45D4-9DC1-A1697DE5FA94}">
      <dgm:prSet/>
      <dgm:spPr/>
      <dgm:t>
        <a:bodyPr/>
        <a:lstStyle/>
        <a:p>
          <a:endParaRPr lang="es-ES"/>
        </a:p>
      </dgm:t>
    </dgm:pt>
    <dgm:pt modelId="{4B299753-6290-45FA-B728-FE61EC2CC665}" type="sibTrans" cxnId="{548DFF1D-2B82-45D4-9DC1-A1697DE5FA94}">
      <dgm:prSet/>
      <dgm:spPr/>
      <dgm:t>
        <a:bodyPr/>
        <a:lstStyle/>
        <a:p>
          <a:endParaRPr lang="es-ES"/>
        </a:p>
      </dgm:t>
    </dgm:pt>
    <dgm:pt modelId="{F76E53EA-E2C8-479C-8ED1-C4539D70CC03}">
      <dgm:prSet phldrT="[Texto]"/>
      <dgm:spPr/>
      <dgm:t>
        <a:bodyPr/>
        <a:lstStyle/>
        <a:p>
          <a:r>
            <a:rPr lang="es-ES" dirty="0" smtClean="0"/>
            <a:t>254.786 manzanas y sectores a nivel nacional</a:t>
          </a:r>
          <a:endParaRPr lang="es-ES" dirty="0"/>
        </a:p>
      </dgm:t>
    </dgm:pt>
    <dgm:pt modelId="{40DC6FE4-E385-4598-82CE-C11A5F18AA19}" type="parTrans" cxnId="{8B77B964-C3E8-4732-87CC-B425A7A9ADC0}">
      <dgm:prSet/>
      <dgm:spPr/>
      <dgm:t>
        <a:bodyPr/>
        <a:lstStyle/>
        <a:p>
          <a:endParaRPr lang="es-ES"/>
        </a:p>
      </dgm:t>
    </dgm:pt>
    <dgm:pt modelId="{2B899DB2-47F2-4E12-A9F0-A8BC7A8B5D86}" type="sibTrans" cxnId="{8B77B964-C3E8-4732-87CC-B425A7A9ADC0}">
      <dgm:prSet/>
      <dgm:spPr/>
      <dgm:t>
        <a:bodyPr/>
        <a:lstStyle/>
        <a:p>
          <a:endParaRPr lang="es-ES"/>
        </a:p>
      </dgm:t>
    </dgm:pt>
    <dgm:pt modelId="{F9A905EB-4A29-41BB-B529-5D9818377830}">
      <dgm:prSet phldrT="[Texto]"/>
      <dgm:spPr/>
      <dgm:t>
        <a:bodyPr/>
        <a:lstStyle/>
        <a:p>
          <a:r>
            <a:rPr lang="es-ES" b="0" smtClean="0"/>
            <a:t>Resultados</a:t>
          </a:r>
          <a:endParaRPr lang="es-ES" b="0" dirty="0"/>
        </a:p>
      </dgm:t>
    </dgm:pt>
    <dgm:pt modelId="{B3D4148A-C603-4225-8812-0B18215A36B6}" type="parTrans" cxnId="{57489117-9601-48DD-A8EA-63D6AD9B05F1}">
      <dgm:prSet/>
      <dgm:spPr/>
      <dgm:t>
        <a:bodyPr/>
        <a:lstStyle/>
        <a:p>
          <a:endParaRPr lang="es-ES"/>
        </a:p>
      </dgm:t>
    </dgm:pt>
    <dgm:pt modelId="{71AAD67F-2064-402E-96FB-05C2F8184E57}" type="sibTrans" cxnId="{57489117-9601-48DD-A8EA-63D6AD9B05F1}">
      <dgm:prSet/>
      <dgm:spPr/>
      <dgm:t>
        <a:bodyPr/>
        <a:lstStyle/>
        <a:p>
          <a:endParaRPr lang="es-ES"/>
        </a:p>
      </dgm:t>
    </dgm:pt>
    <dgm:pt modelId="{A0E0926D-9701-42F7-A219-F4EF95789BE6}">
      <dgm:prSet phldrT="[Texto]"/>
      <dgm:spPr/>
      <dgm:t>
        <a:bodyPr/>
        <a:lstStyle/>
        <a:p>
          <a:r>
            <a:rPr lang="es-ES" dirty="0" smtClean="0"/>
            <a:t>Creación de UPM para todas las parroquias dividido por amanzanado y disperso</a:t>
          </a:r>
          <a:endParaRPr lang="es-ES" dirty="0"/>
        </a:p>
      </dgm:t>
    </dgm:pt>
    <dgm:pt modelId="{29EA8FFA-D268-49D9-9DC4-91B28482D01C}" type="parTrans" cxnId="{55E0E87A-427F-4F8A-B9A8-157B52535FBE}">
      <dgm:prSet/>
      <dgm:spPr/>
      <dgm:t>
        <a:bodyPr/>
        <a:lstStyle/>
        <a:p>
          <a:endParaRPr lang="es-ES"/>
        </a:p>
      </dgm:t>
    </dgm:pt>
    <dgm:pt modelId="{224CF4A7-A8CA-4771-A216-33EBE926FB44}" type="sibTrans" cxnId="{55E0E87A-427F-4F8A-B9A8-157B52535FBE}">
      <dgm:prSet/>
      <dgm:spPr/>
      <dgm:t>
        <a:bodyPr/>
        <a:lstStyle/>
        <a:p>
          <a:endParaRPr lang="es-ES"/>
        </a:p>
      </dgm:t>
    </dgm:pt>
    <dgm:pt modelId="{743A4D48-77B3-4E88-B92D-E485D836DFD8}">
      <dgm:prSet phldrT="[Texto]"/>
      <dgm:spPr/>
      <dgm:t>
        <a:bodyPr/>
        <a:lstStyle/>
        <a:p>
          <a:r>
            <a:rPr lang="es-ES" dirty="0" smtClean="0"/>
            <a:t>Archivo geográfico con la delimitación de las UPM</a:t>
          </a:r>
          <a:endParaRPr lang="es-ES" dirty="0"/>
        </a:p>
      </dgm:t>
    </dgm:pt>
    <dgm:pt modelId="{1730222F-7EED-4717-8C21-FE70EE5BFD61}" type="parTrans" cxnId="{A2FF8B6D-1FE3-432C-A24B-7B34FF492F0D}">
      <dgm:prSet/>
      <dgm:spPr/>
      <dgm:t>
        <a:bodyPr/>
        <a:lstStyle/>
        <a:p>
          <a:endParaRPr lang="es-ES"/>
        </a:p>
      </dgm:t>
    </dgm:pt>
    <dgm:pt modelId="{28560FB9-6F0E-468B-BAAA-6A008AA764DA}" type="sibTrans" cxnId="{A2FF8B6D-1FE3-432C-A24B-7B34FF492F0D}">
      <dgm:prSet/>
      <dgm:spPr/>
      <dgm:t>
        <a:bodyPr/>
        <a:lstStyle/>
        <a:p>
          <a:endParaRPr lang="es-ES"/>
        </a:p>
      </dgm:t>
    </dgm:pt>
    <dgm:pt modelId="{CE323ACD-B196-49C2-AEEB-395AC776824C}" type="pres">
      <dgm:prSet presAssocID="{085A8FF4-3D07-4D8F-94E3-0881137C732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C"/>
        </a:p>
      </dgm:t>
    </dgm:pt>
    <dgm:pt modelId="{888494F0-AAB9-4B37-9EFA-84208108C84A}" type="pres">
      <dgm:prSet presAssocID="{F9A905EB-4A29-41BB-B529-5D9818377830}" presName="boxAndChildren" presStyleCnt="0"/>
      <dgm:spPr/>
      <dgm:t>
        <a:bodyPr/>
        <a:lstStyle/>
        <a:p>
          <a:endParaRPr lang="es-EC"/>
        </a:p>
      </dgm:t>
    </dgm:pt>
    <dgm:pt modelId="{2AAD7575-4E99-4C20-8A94-7F68395FCCDD}" type="pres">
      <dgm:prSet presAssocID="{F9A905EB-4A29-41BB-B529-5D9818377830}" presName="parentTextBox" presStyleLbl="node1" presStyleIdx="0" presStyleCnt="2"/>
      <dgm:spPr/>
      <dgm:t>
        <a:bodyPr/>
        <a:lstStyle/>
        <a:p>
          <a:endParaRPr lang="es-EC"/>
        </a:p>
      </dgm:t>
    </dgm:pt>
    <dgm:pt modelId="{FCCD2529-889F-4F50-8BF5-A0B48E12B2DF}" type="pres">
      <dgm:prSet presAssocID="{F9A905EB-4A29-41BB-B529-5D9818377830}" presName="entireBox" presStyleLbl="node1" presStyleIdx="0" presStyleCnt="2"/>
      <dgm:spPr/>
      <dgm:t>
        <a:bodyPr/>
        <a:lstStyle/>
        <a:p>
          <a:endParaRPr lang="es-EC"/>
        </a:p>
      </dgm:t>
    </dgm:pt>
    <dgm:pt modelId="{BA017A20-AB6F-4FA7-80FB-6F7070EE0C17}" type="pres">
      <dgm:prSet presAssocID="{F9A905EB-4A29-41BB-B529-5D9818377830}" presName="descendantBox" presStyleCnt="0"/>
      <dgm:spPr/>
      <dgm:t>
        <a:bodyPr/>
        <a:lstStyle/>
        <a:p>
          <a:endParaRPr lang="es-EC"/>
        </a:p>
      </dgm:t>
    </dgm:pt>
    <dgm:pt modelId="{69923D27-063D-4D79-A24A-73638DD9BD00}" type="pres">
      <dgm:prSet presAssocID="{A0E0926D-9701-42F7-A219-F4EF95789BE6}" presName="childTextBox" presStyleLbl="fgAccFollowNode1" presStyleIdx="0" presStyleCnt="4" custLinFactNeighborY="6039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6D96CA2A-DE13-4C1A-A863-110029E1DB94}" type="pres">
      <dgm:prSet presAssocID="{743A4D48-77B3-4E88-B92D-E485D836DFD8}" presName="childTextBox" presStyleLbl="fgAccFollowNode1" presStyleIdx="1" presStyleCnt="4" custLinFactNeighborY="5776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36E097C2-05C8-4964-8050-FBFF815E21AB}" type="pres">
      <dgm:prSet presAssocID="{6275A360-AB96-4CFF-AA81-D97E6FF23F65}" presName="sp" presStyleCnt="0"/>
      <dgm:spPr/>
      <dgm:t>
        <a:bodyPr/>
        <a:lstStyle/>
        <a:p>
          <a:endParaRPr lang="es-EC"/>
        </a:p>
      </dgm:t>
    </dgm:pt>
    <dgm:pt modelId="{29DEF5C7-68D2-4935-8338-ED27DA19FC1A}" type="pres">
      <dgm:prSet presAssocID="{0773269C-A3B5-45AC-B54F-835D1803B670}" presName="arrowAndChildren" presStyleCnt="0"/>
      <dgm:spPr/>
      <dgm:t>
        <a:bodyPr/>
        <a:lstStyle/>
        <a:p>
          <a:endParaRPr lang="es-EC"/>
        </a:p>
      </dgm:t>
    </dgm:pt>
    <dgm:pt modelId="{AA154606-49C1-4598-A13B-21B82F80118B}" type="pres">
      <dgm:prSet presAssocID="{0773269C-A3B5-45AC-B54F-835D1803B670}" presName="parentTextArrow" presStyleLbl="node1" presStyleIdx="0" presStyleCnt="2"/>
      <dgm:spPr/>
      <dgm:t>
        <a:bodyPr/>
        <a:lstStyle/>
        <a:p>
          <a:endParaRPr lang="es-EC"/>
        </a:p>
      </dgm:t>
    </dgm:pt>
    <dgm:pt modelId="{F857A07A-FB7A-4CD7-A15D-6F75FF97FC4B}" type="pres">
      <dgm:prSet presAssocID="{0773269C-A3B5-45AC-B54F-835D1803B670}" presName="arrow" presStyleLbl="node1" presStyleIdx="1" presStyleCnt="2" custLinFactNeighborX="-17291" custLinFactNeighborY="-40585"/>
      <dgm:spPr/>
      <dgm:t>
        <a:bodyPr/>
        <a:lstStyle/>
        <a:p>
          <a:endParaRPr lang="es-EC"/>
        </a:p>
      </dgm:t>
    </dgm:pt>
    <dgm:pt modelId="{609B345E-CD2E-4349-A866-F61320B04B9A}" type="pres">
      <dgm:prSet presAssocID="{0773269C-A3B5-45AC-B54F-835D1803B670}" presName="descendantArrow" presStyleCnt="0"/>
      <dgm:spPr/>
      <dgm:t>
        <a:bodyPr/>
        <a:lstStyle/>
        <a:p>
          <a:endParaRPr lang="es-EC"/>
        </a:p>
      </dgm:t>
    </dgm:pt>
    <dgm:pt modelId="{CED7FF4E-D62D-46C9-A2B5-9506615049F2}" type="pres">
      <dgm:prSet presAssocID="{1E87F304-B9E8-48C9-AE84-846A74F42748}" presName="childTextArrow" presStyleLbl="fgAccFollowNode1" presStyleIdx="2" presStyleCnt="4" custLinFactNeighborX="0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ED6650B3-B659-41D8-8680-FB5693C1393C}" type="pres">
      <dgm:prSet presAssocID="{F76E53EA-E2C8-479C-8ED1-C4539D70CC03}" presName="childTextArrow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</dgm:ptLst>
  <dgm:cxnLst>
    <dgm:cxn modelId="{8BC5A8E9-F424-448A-B83F-5B49D6414242}" type="presOf" srcId="{085A8FF4-3D07-4D8F-94E3-0881137C732C}" destId="{CE323ACD-B196-49C2-AEEB-395AC776824C}" srcOrd="0" destOrd="0" presId="urn:microsoft.com/office/officeart/2005/8/layout/process4"/>
    <dgm:cxn modelId="{55E0E87A-427F-4F8A-B9A8-157B52535FBE}" srcId="{F9A905EB-4A29-41BB-B529-5D9818377830}" destId="{A0E0926D-9701-42F7-A219-F4EF95789BE6}" srcOrd="0" destOrd="0" parTransId="{29EA8FFA-D268-49D9-9DC4-91B28482D01C}" sibTransId="{224CF4A7-A8CA-4771-A216-33EBE926FB44}"/>
    <dgm:cxn modelId="{B3AACCDD-17FA-42CF-BCCA-5FA991329B55}" type="presOf" srcId="{F9A905EB-4A29-41BB-B529-5D9818377830}" destId="{FCCD2529-889F-4F50-8BF5-A0B48E12B2DF}" srcOrd="1" destOrd="0" presId="urn:microsoft.com/office/officeart/2005/8/layout/process4"/>
    <dgm:cxn modelId="{5CEC57E8-E916-45AC-9B29-56855283879F}" type="presOf" srcId="{A0E0926D-9701-42F7-A219-F4EF95789BE6}" destId="{69923D27-063D-4D79-A24A-73638DD9BD00}" srcOrd="0" destOrd="0" presId="urn:microsoft.com/office/officeart/2005/8/layout/process4"/>
    <dgm:cxn modelId="{548DFF1D-2B82-45D4-9DC1-A1697DE5FA94}" srcId="{0773269C-A3B5-45AC-B54F-835D1803B670}" destId="{1E87F304-B9E8-48C9-AE84-846A74F42748}" srcOrd="0" destOrd="0" parTransId="{CA57A7C7-2734-49C7-93B1-4DFA574CC9B4}" sibTransId="{4B299753-6290-45FA-B728-FE61EC2CC665}"/>
    <dgm:cxn modelId="{57489117-9601-48DD-A8EA-63D6AD9B05F1}" srcId="{085A8FF4-3D07-4D8F-94E3-0881137C732C}" destId="{F9A905EB-4A29-41BB-B529-5D9818377830}" srcOrd="1" destOrd="0" parTransId="{B3D4148A-C603-4225-8812-0B18215A36B6}" sibTransId="{71AAD67F-2064-402E-96FB-05C2F8184E57}"/>
    <dgm:cxn modelId="{DF16F2AE-CEF7-4B35-ADA0-66420591C505}" type="presOf" srcId="{1E87F304-B9E8-48C9-AE84-846A74F42748}" destId="{CED7FF4E-D62D-46C9-A2B5-9506615049F2}" srcOrd="0" destOrd="0" presId="urn:microsoft.com/office/officeart/2005/8/layout/process4"/>
    <dgm:cxn modelId="{287E60F3-03C1-4E1C-A492-8D278076EE04}" type="presOf" srcId="{0773269C-A3B5-45AC-B54F-835D1803B670}" destId="{F857A07A-FB7A-4CD7-A15D-6F75FF97FC4B}" srcOrd="1" destOrd="0" presId="urn:microsoft.com/office/officeart/2005/8/layout/process4"/>
    <dgm:cxn modelId="{CC251B62-C6EC-4610-BF2F-1746A9203D62}" srcId="{085A8FF4-3D07-4D8F-94E3-0881137C732C}" destId="{0773269C-A3B5-45AC-B54F-835D1803B670}" srcOrd="0" destOrd="0" parTransId="{311DA1DB-0360-4953-B783-7E6690C2E542}" sibTransId="{6275A360-AB96-4CFF-AA81-D97E6FF23F65}"/>
    <dgm:cxn modelId="{05755873-F891-4632-8C5D-1A5B10850C3F}" type="presOf" srcId="{F9A905EB-4A29-41BB-B529-5D9818377830}" destId="{2AAD7575-4E99-4C20-8A94-7F68395FCCDD}" srcOrd="0" destOrd="0" presId="urn:microsoft.com/office/officeart/2005/8/layout/process4"/>
    <dgm:cxn modelId="{E2D7AFF6-6A6B-45F8-82E8-560533B03A5D}" type="presOf" srcId="{F76E53EA-E2C8-479C-8ED1-C4539D70CC03}" destId="{ED6650B3-B659-41D8-8680-FB5693C1393C}" srcOrd="0" destOrd="0" presId="urn:microsoft.com/office/officeart/2005/8/layout/process4"/>
    <dgm:cxn modelId="{A2FF8B6D-1FE3-432C-A24B-7B34FF492F0D}" srcId="{F9A905EB-4A29-41BB-B529-5D9818377830}" destId="{743A4D48-77B3-4E88-B92D-E485D836DFD8}" srcOrd="1" destOrd="0" parTransId="{1730222F-7EED-4717-8C21-FE70EE5BFD61}" sibTransId="{28560FB9-6F0E-468B-BAAA-6A008AA764DA}"/>
    <dgm:cxn modelId="{6A2B6258-DBC8-41F7-B48F-EF9B85E929CA}" type="presOf" srcId="{0773269C-A3B5-45AC-B54F-835D1803B670}" destId="{AA154606-49C1-4598-A13B-21B82F80118B}" srcOrd="0" destOrd="0" presId="urn:microsoft.com/office/officeart/2005/8/layout/process4"/>
    <dgm:cxn modelId="{8B072F60-EF98-4986-972B-B094339D3A7F}" type="presOf" srcId="{743A4D48-77B3-4E88-B92D-E485D836DFD8}" destId="{6D96CA2A-DE13-4C1A-A863-110029E1DB94}" srcOrd="0" destOrd="0" presId="urn:microsoft.com/office/officeart/2005/8/layout/process4"/>
    <dgm:cxn modelId="{8B77B964-C3E8-4732-87CC-B425A7A9ADC0}" srcId="{0773269C-A3B5-45AC-B54F-835D1803B670}" destId="{F76E53EA-E2C8-479C-8ED1-C4539D70CC03}" srcOrd="1" destOrd="0" parTransId="{40DC6FE4-E385-4598-82CE-C11A5F18AA19}" sibTransId="{2B899DB2-47F2-4E12-A9F0-A8BC7A8B5D86}"/>
    <dgm:cxn modelId="{081F3E49-1315-49B2-AB80-C49B2129D41A}" type="presParOf" srcId="{CE323ACD-B196-49C2-AEEB-395AC776824C}" destId="{888494F0-AAB9-4B37-9EFA-84208108C84A}" srcOrd="0" destOrd="0" presId="urn:microsoft.com/office/officeart/2005/8/layout/process4"/>
    <dgm:cxn modelId="{54DCCFFF-53CD-4263-ADDB-7121455EAF01}" type="presParOf" srcId="{888494F0-AAB9-4B37-9EFA-84208108C84A}" destId="{2AAD7575-4E99-4C20-8A94-7F68395FCCDD}" srcOrd="0" destOrd="0" presId="urn:microsoft.com/office/officeart/2005/8/layout/process4"/>
    <dgm:cxn modelId="{006B54CD-AE27-4B32-B7D3-E7AA2F8BE38A}" type="presParOf" srcId="{888494F0-AAB9-4B37-9EFA-84208108C84A}" destId="{FCCD2529-889F-4F50-8BF5-A0B48E12B2DF}" srcOrd="1" destOrd="0" presId="urn:microsoft.com/office/officeart/2005/8/layout/process4"/>
    <dgm:cxn modelId="{F1D8DBB7-7EFC-4828-8023-F36D29E1FFDC}" type="presParOf" srcId="{888494F0-AAB9-4B37-9EFA-84208108C84A}" destId="{BA017A20-AB6F-4FA7-80FB-6F7070EE0C17}" srcOrd="2" destOrd="0" presId="urn:microsoft.com/office/officeart/2005/8/layout/process4"/>
    <dgm:cxn modelId="{8738CB98-E606-4964-A8EA-033F1BCFF2F9}" type="presParOf" srcId="{BA017A20-AB6F-4FA7-80FB-6F7070EE0C17}" destId="{69923D27-063D-4D79-A24A-73638DD9BD00}" srcOrd="0" destOrd="0" presId="urn:microsoft.com/office/officeart/2005/8/layout/process4"/>
    <dgm:cxn modelId="{79427F49-FF8D-4B3E-8D58-80F544D54151}" type="presParOf" srcId="{BA017A20-AB6F-4FA7-80FB-6F7070EE0C17}" destId="{6D96CA2A-DE13-4C1A-A863-110029E1DB94}" srcOrd="1" destOrd="0" presId="urn:microsoft.com/office/officeart/2005/8/layout/process4"/>
    <dgm:cxn modelId="{08C66E49-97D7-4403-AC25-27E4788AB762}" type="presParOf" srcId="{CE323ACD-B196-49C2-AEEB-395AC776824C}" destId="{36E097C2-05C8-4964-8050-FBFF815E21AB}" srcOrd="1" destOrd="0" presId="urn:microsoft.com/office/officeart/2005/8/layout/process4"/>
    <dgm:cxn modelId="{702840E4-8256-464C-B4BC-566900DE219C}" type="presParOf" srcId="{CE323ACD-B196-49C2-AEEB-395AC776824C}" destId="{29DEF5C7-68D2-4935-8338-ED27DA19FC1A}" srcOrd="2" destOrd="0" presId="urn:microsoft.com/office/officeart/2005/8/layout/process4"/>
    <dgm:cxn modelId="{865141BC-4714-4816-8618-F6D36075B9DE}" type="presParOf" srcId="{29DEF5C7-68D2-4935-8338-ED27DA19FC1A}" destId="{AA154606-49C1-4598-A13B-21B82F80118B}" srcOrd="0" destOrd="0" presId="urn:microsoft.com/office/officeart/2005/8/layout/process4"/>
    <dgm:cxn modelId="{39F7B2DA-E181-4C86-A68C-459AF94C406D}" type="presParOf" srcId="{29DEF5C7-68D2-4935-8338-ED27DA19FC1A}" destId="{F857A07A-FB7A-4CD7-A15D-6F75FF97FC4B}" srcOrd="1" destOrd="0" presId="urn:microsoft.com/office/officeart/2005/8/layout/process4"/>
    <dgm:cxn modelId="{97DA65D6-B356-4632-A21D-14FA360253E0}" type="presParOf" srcId="{29DEF5C7-68D2-4935-8338-ED27DA19FC1A}" destId="{609B345E-CD2E-4349-A866-F61320B04B9A}" srcOrd="2" destOrd="0" presId="urn:microsoft.com/office/officeart/2005/8/layout/process4"/>
    <dgm:cxn modelId="{2D750C53-E31B-499D-926E-2D95A9FC10E1}" type="presParOf" srcId="{609B345E-CD2E-4349-A866-F61320B04B9A}" destId="{CED7FF4E-D62D-46C9-A2B5-9506615049F2}" srcOrd="0" destOrd="0" presId="urn:microsoft.com/office/officeart/2005/8/layout/process4"/>
    <dgm:cxn modelId="{B70831C7-1989-45A1-96DA-6D37F2B8943D}" type="presParOf" srcId="{609B345E-CD2E-4349-A866-F61320B04B9A}" destId="{ED6650B3-B659-41D8-8680-FB5693C1393C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57E5FB6-A23C-4091-BDC6-AB43DDBE746B}" type="doc">
      <dgm:prSet loTypeId="urn:microsoft.com/office/officeart/2005/8/layout/equation1" loCatId="relationship" qsTypeId="urn:microsoft.com/office/officeart/2005/8/quickstyle/simple1" qsCatId="simple" csTypeId="urn:microsoft.com/office/officeart/2005/8/colors/colorful4" csCatId="colorful" phldr="1"/>
      <dgm:spPr/>
    </dgm:pt>
    <dgm:pt modelId="{35EFDCAD-8866-41A2-B465-2952789DD3FC}">
      <dgm:prSet phldrT="[Texto]"/>
      <dgm:spPr>
        <a:solidFill>
          <a:srgbClr val="FF0000"/>
        </a:solidFill>
      </dgm:spPr>
      <dgm:t>
        <a:bodyPr/>
        <a:lstStyle/>
        <a:p>
          <a:r>
            <a:rPr lang="es-ES" dirty="0" smtClean="0"/>
            <a:t>Menos de 60</a:t>
          </a:r>
        </a:p>
        <a:p>
          <a:r>
            <a:rPr lang="es-ES" dirty="0" smtClean="0"/>
            <a:t>377</a:t>
          </a:r>
        </a:p>
        <a:p>
          <a:r>
            <a:rPr lang="es-ES" b="1" dirty="0" smtClean="0"/>
            <a:t>(0,7%)</a:t>
          </a:r>
          <a:endParaRPr lang="es-EC" b="1" dirty="0"/>
        </a:p>
      </dgm:t>
    </dgm:pt>
    <dgm:pt modelId="{8EAA664A-73A5-4BA9-9AF1-4C7DDDD42BBD}" type="parTrans" cxnId="{2FB8AC4F-0E08-4B5C-8737-771F84238699}">
      <dgm:prSet/>
      <dgm:spPr/>
      <dgm:t>
        <a:bodyPr/>
        <a:lstStyle/>
        <a:p>
          <a:endParaRPr lang="es-EC"/>
        </a:p>
      </dgm:t>
    </dgm:pt>
    <dgm:pt modelId="{AD0B1447-CD8F-4E18-99E4-967AE2DD265E}" type="sibTrans" cxnId="{2FB8AC4F-0E08-4B5C-8737-771F84238699}">
      <dgm:prSet/>
      <dgm:spPr>
        <a:solidFill>
          <a:srgbClr val="FF0000"/>
        </a:solidFill>
      </dgm:spPr>
      <dgm:t>
        <a:bodyPr/>
        <a:lstStyle/>
        <a:p>
          <a:endParaRPr lang="es-EC"/>
        </a:p>
      </dgm:t>
    </dgm:pt>
    <dgm:pt modelId="{87CE4343-F4BA-4E01-A1E7-E25E6F9E99C0}">
      <dgm:prSet phldrT="[Texto]"/>
      <dgm:spPr>
        <a:solidFill>
          <a:srgbClr val="FFC000"/>
        </a:solidFill>
      </dgm:spPr>
      <dgm:t>
        <a:bodyPr/>
        <a:lstStyle/>
        <a:p>
          <a:r>
            <a:rPr lang="es-ES" dirty="0" smtClean="0"/>
            <a:t>Más de 120</a:t>
          </a:r>
        </a:p>
        <a:p>
          <a:r>
            <a:rPr lang="es-ES" dirty="0" smtClean="0"/>
            <a:t>1.988</a:t>
          </a:r>
        </a:p>
        <a:p>
          <a:r>
            <a:rPr lang="es-ES" b="1" dirty="0" smtClean="0"/>
            <a:t>(3,5%)</a:t>
          </a:r>
          <a:endParaRPr lang="es-EC" b="1" dirty="0"/>
        </a:p>
      </dgm:t>
    </dgm:pt>
    <dgm:pt modelId="{5F1199AA-1D98-4AD0-A209-14E92CC7F099}" type="parTrans" cxnId="{3590CF8D-CB19-4126-88FA-1413B6E256DA}">
      <dgm:prSet/>
      <dgm:spPr/>
      <dgm:t>
        <a:bodyPr/>
        <a:lstStyle/>
        <a:p>
          <a:endParaRPr lang="es-EC"/>
        </a:p>
      </dgm:t>
    </dgm:pt>
    <dgm:pt modelId="{1C6980B0-CD4F-45E6-A5AB-7E99221EA00E}" type="sibTrans" cxnId="{3590CF8D-CB19-4126-88FA-1413B6E256DA}">
      <dgm:prSet/>
      <dgm:spPr>
        <a:solidFill>
          <a:srgbClr val="FFC000"/>
        </a:solidFill>
      </dgm:spPr>
      <dgm:t>
        <a:bodyPr/>
        <a:lstStyle/>
        <a:p>
          <a:endParaRPr lang="es-EC"/>
        </a:p>
      </dgm:t>
    </dgm:pt>
    <dgm:pt modelId="{889D2F2C-F916-4F37-93BC-C64D36B78C25}">
      <dgm:prSet phldrT="[Texto]"/>
      <dgm:spPr/>
      <dgm:t>
        <a:bodyPr/>
        <a:lstStyle/>
        <a:p>
          <a:r>
            <a:rPr lang="es-ES" dirty="0" smtClean="0"/>
            <a:t>56.239</a:t>
          </a:r>
        </a:p>
        <a:p>
          <a:r>
            <a:rPr lang="es-ES" dirty="0" smtClean="0"/>
            <a:t>UPM</a:t>
          </a:r>
          <a:endParaRPr lang="es-EC" dirty="0"/>
        </a:p>
      </dgm:t>
    </dgm:pt>
    <dgm:pt modelId="{8B5AF978-2E17-4294-9A38-EE0793C41B50}" type="parTrans" cxnId="{22DCC880-F7DB-49DA-A915-4DE8961B23E1}">
      <dgm:prSet/>
      <dgm:spPr/>
      <dgm:t>
        <a:bodyPr/>
        <a:lstStyle/>
        <a:p>
          <a:endParaRPr lang="es-EC"/>
        </a:p>
      </dgm:t>
    </dgm:pt>
    <dgm:pt modelId="{A7D05C40-E51F-4B28-ADAD-1351BB3862EB}" type="sibTrans" cxnId="{22DCC880-F7DB-49DA-A915-4DE8961B23E1}">
      <dgm:prSet/>
      <dgm:spPr/>
      <dgm:t>
        <a:bodyPr/>
        <a:lstStyle/>
        <a:p>
          <a:endParaRPr lang="es-EC"/>
        </a:p>
      </dgm:t>
    </dgm:pt>
    <dgm:pt modelId="{AE07E9C1-3FF7-428D-B09C-C7191CDA2A9F}">
      <dgm:prSet phldrT="[Texto]"/>
      <dgm:spPr>
        <a:solidFill>
          <a:srgbClr val="92D050"/>
        </a:solidFill>
      </dgm:spPr>
      <dgm:t>
        <a:bodyPr/>
        <a:lstStyle/>
        <a:p>
          <a:r>
            <a:rPr lang="es-ES" dirty="0" smtClean="0"/>
            <a:t>Entre 60 y 120</a:t>
          </a:r>
        </a:p>
        <a:p>
          <a:r>
            <a:rPr lang="es-ES" dirty="0" smtClean="0"/>
            <a:t>53.874</a:t>
          </a:r>
        </a:p>
        <a:p>
          <a:r>
            <a:rPr lang="es-ES" b="1" dirty="0" smtClean="0"/>
            <a:t>(95,8%)</a:t>
          </a:r>
          <a:endParaRPr lang="es-EC" b="1" dirty="0"/>
        </a:p>
      </dgm:t>
    </dgm:pt>
    <dgm:pt modelId="{D0F4439A-0E71-4EDB-95D1-F0F5A5675213}" type="parTrans" cxnId="{2CB9BC9E-D28F-4153-86BF-486C124DCD7F}">
      <dgm:prSet/>
      <dgm:spPr/>
      <dgm:t>
        <a:bodyPr/>
        <a:lstStyle/>
        <a:p>
          <a:endParaRPr lang="es-EC"/>
        </a:p>
      </dgm:t>
    </dgm:pt>
    <dgm:pt modelId="{BAD6FA29-A0F8-4BDA-B76E-C24B386A84F1}" type="sibTrans" cxnId="{2CB9BC9E-D28F-4153-86BF-486C124DCD7F}">
      <dgm:prSet/>
      <dgm:spPr>
        <a:solidFill>
          <a:srgbClr val="92D050"/>
        </a:solidFill>
      </dgm:spPr>
      <dgm:t>
        <a:bodyPr/>
        <a:lstStyle/>
        <a:p>
          <a:endParaRPr lang="es-EC"/>
        </a:p>
      </dgm:t>
    </dgm:pt>
    <dgm:pt modelId="{EEBED777-CD3C-49CD-9DB8-FF8E3AD40628}" type="pres">
      <dgm:prSet presAssocID="{E57E5FB6-A23C-4091-BDC6-AB43DDBE746B}" presName="linearFlow" presStyleCnt="0">
        <dgm:presLayoutVars>
          <dgm:dir/>
          <dgm:resizeHandles val="exact"/>
        </dgm:presLayoutVars>
      </dgm:prSet>
      <dgm:spPr/>
    </dgm:pt>
    <dgm:pt modelId="{5DF2A0FB-D2C2-462C-AF82-BF8C304F27F9}" type="pres">
      <dgm:prSet presAssocID="{35EFDCAD-8866-41A2-B465-2952789DD3F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C82316ED-5626-4772-BBDB-7AF70A9160BC}" type="pres">
      <dgm:prSet presAssocID="{AD0B1447-CD8F-4E18-99E4-967AE2DD265E}" presName="spacerL" presStyleCnt="0"/>
      <dgm:spPr/>
    </dgm:pt>
    <dgm:pt modelId="{0F9F3D9C-C622-4087-9772-2C26CC8A0877}" type="pres">
      <dgm:prSet presAssocID="{AD0B1447-CD8F-4E18-99E4-967AE2DD265E}" presName="sibTrans" presStyleLbl="sibTrans2D1" presStyleIdx="0" presStyleCnt="3"/>
      <dgm:spPr/>
      <dgm:t>
        <a:bodyPr/>
        <a:lstStyle/>
        <a:p>
          <a:endParaRPr lang="es-EC"/>
        </a:p>
      </dgm:t>
    </dgm:pt>
    <dgm:pt modelId="{43A3A599-C5A1-4A64-9E43-B5124A89B62F}" type="pres">
      <dgm:prSet presAssocID="{AD0B1447-CD8F-4E18-99E4-967AE2DD265E}" presName="spacerR" presStyleCnt="0"/>
      <dgm:spPr/>
    </dgm:pt>
    <dgm:pt modelId="{4D10CAC8-BD5F-4EFA-8E6B-D80253BF3111}" type="pres">
      <dgm:prSet presAssocID="{AE07E9C1-3FF7-428D-B09C-C7191CDA2A9F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8ACD87F9-9CDA-4D11-890C-F93D50DAA19D}" type="pres">
      <dgm:prSet presAssocID="{BAD6FA29-A0F8-4BDA-B76E-C24B386A84F1}" presName="spacerL" presStyleCnt="0"/>
      <dgm:spPr/>
    </dgm:pt>
    <dgm:pt modelId="{91EF5746-1BA4-4DF5-A17F-9CBA46CC458B}" type="pres">
      <dgm:prSet presAssocID="{BAD6FA29-A0F8-4BDA-B76E-C24B386A84F1}" presName="sibTrans" presStyleLbl="sibTrans2D1" presStyleIdx="1" presStyleCnt="3"/>
      <dgm:spPr/>
      <dgm:t>
        <a:bodyPr/>
        <a:lstStyle/>
        <a:p>
          <a:endParaRPr lang="es-EC"/>
        </a:p>
      </dgm:t>
    </dgm:pt>
    <dgm:pt modelId="{4E2A68F8-0D15-4B1F-96FF-F048A7A3F422}" type="pres">
      <dgm:prSet presAssocID="{BAD6FA29-A0F8-4BDA-B76E-C24B386A84F1}" presName="spacerR" presStyleCnt="0"/>
      <dgm:spPr/>
    </dgm:pt>
    <dgm:pt modelId="{D99CF37C-CEB6-49B8-8EBE-ED8D1BB77E97}" type="pres">
      <dgm:prSet presAssocID="{87CE4343-F4BA-4E01-A1E7-E25E6F9E99C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0D4754C7-9FD1-4608-846A-9E60C6E94A07}" type="pres">
      <dgm:prSet presAssocID="{1C6980B0-CD4F-45E6-A5AB-7E99221EA00E}" presName="spacerL" presStyleCnt="0"/>
      <dgm:spPr/>
    </dgm:pt>
    <dgm:pt modelId="{4A9C5AAE-AB5E-4D84-AE0E-08B0A3ED1981}" type="pres">
      <dgm:prSet presAssocID="{1C6980B0-CD4F-45E6-A5AB-7E99221EA00E}" presName="sibTrans" presStyleLbl="sibTrans2D1" presStyleIdx="2" presStyleCnt="3"/>
      <dgm:spPr/>
      <dgm:t>
        <a:bodyPr/>
        <a:lstStyle/>
        <a:p>
          <a:endParaRPr lang="es-EC"/>
        </a:p>
      </dgm:t>
    </dgm:pt>
    <dgm:pt modelId="{CE8F74CE-634C-44A9-9280-F1CC394B0C65}" type="pres">
      <dgm:prSet presAssocID="{1C6980B0-CD4F-45E6-A5AB-7E99221EA00E}" presName="spacerR" presStyleCnt="0"/>
      <dgm:spPr/>
    </dgm:pt>
    <dgm:pt modelId="{C9D6B199-29C6-4656-B21E-E411A8EA157F}" type="pres">
      <dgm:prSet presAssocID="{889D2F2C-F916-4F37-93BC-C64D36B78C25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</dgm:ptLst>
  <dgm:cxnLst>
    <dgm:cxn modelId="{0B2B98DD-419F-4609-9103-C44EC87890D9}" type="presOf" srcId="{35EFDCAD-8866-41A2-B465-2952789DD3FC}" destId="{5DF2A0FB-D2C2-462C-AF82-BF8C304F27F9}" srcOrd="0" destOrd="0" presId="urn:microsoft.com/office/officeart/2005/8/layout/equation1"/>
    <dgm:cxn modelId="{99C004FA-6954-4792-B8CA-382B3B9036A5}" type="presOf" srcId="{87CE4343-F4BA-4E01-A1E7-E25E6F9E99C0}" destId="{D99CF37C-CEB6-49B8-8EBE-ED8D1BB77E97}" srcOrd="0" destOrd="0" presId="urn:microsoft.com/office/officeart/2005/8/layout/equation1"/>
    <dgm:cxn modelId="{E94B9E21-48EA-4809-8A14-4D3F61898348}" type="presOf" srcId="{AE07E9C1-3FF7-428D-B09C-C7191CDA2A9F}" destId="{4D10CAC8-BD5F-4EFA-8E6B-D80253BF3111}" srcOrd="0" destOrd="0" presId="urn:microsoft.com/office/officeart/2005/8/layout/equation1"/>
    <dgm:cxn modelId="{3590CF8D-CB19-4126-88FA-1413B6E256DA}" srcId="{E57E5FB6-A23C-4091-BDC6-AB43DDBE746B}" destId="{87CE4343-F4BA-4E01-A1E7-E25E6F9E99C0}" srcOrd="2" destOrd="0" parTransId="{5F1199AA-1D98-4AD0-A209-14E92CC7F099}" sibTransId="{1C6980B0-CD4F-45E6-A5AB-7E99221EA00E}"/>
    <dgm:cxn modelId="{2FB8AC4F-0E08-4B5C-8737-771F84238699}" srcId="{E57E5FB6-A23C-4091-BDC6-AB43DDBE746B}" destId="{35EFDCAD-8866-41A2-B465-2952789DD3FC}" srcOrd="0" destOrd="0" parTransId="{8EAA664A-73A5-4BA9-9AF1-4C7DDDD42BBD}" sibTransId="{AD0B1447-CD8F-4E18-99E4-967AE2DD265E}"/>
    <dgm:cxn modelId="{7FE67C36-5C44-4F59-9B30-CCA29661C67D}" type="presOf" srcId="{1C6980B0-CD4F-45E6-A5AB-7E99221EA00E}" destId="{4A9C5AAE-AB5E-4D84-AE0E-08B0A3ED1981}" srcOrd="0" destOrd="0" presId="urn:microsoft.com/office/officeart/2005/8/layout/equation1"/>
    <dgm:cxn modelId="{75E3D4D7-1A8B-4A03-92AA-9695154D7C7A}" type="presOf" srcId="{BAD6FA29-A0F8-4BDA-B76E-C24B386A84F1}" destId="{91EF5746-1BA4-4DF5-A17F-9CBA46CC458B}" srcOrd="0" destOrd="0" presId="urn:microsoft.com/office/officeart/2005/8/layout/equation1"/>
    <dgm:cxn modelId="{4F6CA321-0DBF-4374-BA77-585780F41D06}" type="presOf" srcId="{889D2F2C-F916-4F37-93BC-C64D36B78C25}" destId="{C9D6B199-29C6-4656-B21E-E411A8EA157F}" srcOrd="0" destOrd="0" presId="urn:microsoft.com/office/officeart/2005/8/layout/equation1"/>
    <dgm:cxn modelId="{F494AAB4-8DBA-4AE9-ABE3-5F43002AD657}" type="presOf" srcId="{E57E5FB6-A23C-4091-BDC6-AB43DDBE746B}" destId="{EEBED777-CD3C-49CD-9DB8-FF8E3AD40628}" srcOrd="0" destOrd="0" presId="urn:microsoft.com/office/officeart/2005/8/layout/equation1"/>
    <dgm:cxn modelId="{22DCC880-F7DB-49DA-A915-4DE8961B23E1}" srcId="{E57E5FB6-A23C-4091-BDC6-AB43DDBE746B}" destId="{889D2F2C-F916-4F37-93BC-C64D36B78C25}" srcOrd="3" destOrd="0" parTransId="{8B5AF978-2E17-4294-9A38-EE0793C41B50}" sibTransId="{A7D05C40-E51F-4B28-ADAD-1351BB3862EB}"/>
    <dgm:cxn modelId="{C6CD7D42-F07E-453C-BE72-563EF723CA12}" type="presOf" srcId="{AD0B1447-CD8F-4E18-99E4-967AE2DD265E}" destId="{0F9F3D9C-C622-4087-9772-2C26CC8A0877}" srcOrd="0" destOrd="0" presId="urn:microsoft.com/office/officeart/2005/8/layout/equation1"/>
    <dgm:cxn modelId="{2CB9BC9E-D28F-4153-86BF-486C124DCD7F}" srcId="{E57E5FB6-A23C-4091-BDC6-AB43DDBE746B}" destId="{AE07E9C1-3FF7-428D-B09C-C7191CDA2A9F}" srcOrd="1" destOrd="0" parTransId="{D0F4439A-0E71-4EDB-95D1-F0F5A5675213}" sibTransId="{BAD6FA29-A0F8-4BDA-B76E-C24B386A84F1}"/>
    <dgm:cxn modelId="{F95DBE85-3FC8-40E3-BE5B-B5BB9622218B}" type="presParOf" srcId="{EEBED777-CD3C-49CD-9DB8-FF8E3AD40628}" destId="{5DF2A0FB-D2C2-462C-AF82-BF8C304F27F9}" srcOrd="0" destOrd="0" presId="urn:microsoft.com/office/officeart/2005/8/layout/equation1"/>
    <dgm:cxn modelId="{F0C53D0D-6DF2-4385-A39F-09E9F46E7473}" type="presParOf" srcId="{EEBED777-CD3C-49CD-9DB8-FF8E3AD40628}" destId="{C82316ED-5626-4772-BBDB-7AF70A9160BC}" srcOrd="1" destOrd="0" presId="urn:microsoft.com/office/officeart/2005/8/layout/equation1"/>
    <dgm:cxn modelId="{13EB748D-1974-4798-9530-187F3325BC76}" type="presParOf" srcId="{EEBED777-CD3C-49CD-9DB8-FF8E3AD40628}" destId="{0F9F3D9C-C622-4087-9772-2C26CC8A0877}" srcOrd="2" destOrd="0" presId="urn:microsoft.com/office/officeart/2005/8/layout/equation1"/>
    <dgm:cxn modelId="{EC4E2B19-6FF1-4790-BA13-E50689D18972}" type="presParOf" srcId="{EEBED777-CD3C-49CD-9DB8-FF8E3AD40628}" destId="{43A3A599-C5A1-4A64-9E43-B5124A89B62F}" srcOrd="3" destOrd="0" presId="urn:microsoft.com/office/officeart/2005/8/layout/equation1"/>
    <dgm:cxn modelId="{0E6EB089-BF57-4463-87EC-AC08EA35E516}" type="presParOf" srcId="{EEBED777-CD3C-49CD-9DB8-FF8E3AD40628}" destId="{4D10CAC8-BD5F-4EFA-8E6B-D80253BF3111}" srcOrd="4" destOrd="0" presId="urn:microsoft.com/office/officeart/2005/8/layout/equation1"/>
    <dgm:cxn modelId="{355991D8-46EA-4952-AF31-AE6FFB9C4502}" type="presParOf" srcId="{EEBED777-CD3C-49CD-9DB8-FF8E3AD40628}" destId="{8ACD87F9-9CDA-4D11-890C-F93D50DAA19D}" srcOrd="5" destOrd="0" presId="urn:microsoft.com/office/officeart/2005/8/layout/equation1"/>
    <dgm:cxn modelId="{D84E708B-651C-41DD-9588-BD68AA03F347}" type="presParOf" srcId="{EEBED777-CD3C-49CD-9DB8-FF8E3AD40628}" destId="{91EF5746-1BA4-4DF5-A17F-9CBA46CC458B}" srcOrd="6" destOrd="0" presId="urn:microsoft.com/office/officeart/2005/8/layout/equation1"/>
    <dgm:cxn modelId="{206F298E-FE13-4ADC-98B4-B7C53A79BD2F}" type="presParOf" srcId="{EEBED777-CD3C-49CD-9DB8-FF8E3AD40628}" destId="{4E2A68F8-0D15-4B1F-96FF-F048A7A3F422}" srcOrd="7" destOrd="0" presId="urn:microsoft.com/office/officeart/2005/8/layout/equation1"/>
    <dgm:cxn modelId="{C54C5AC6-09C7-4C3E-9DDD-F4D1FE4CC63E}" type="presParOf" srcId="{EEBED777-CD3C-49CD-9DB8-FF8E3AD40628}" destId="{D99CF37C-CEB6-49B8-8EBE-ED8D1BB77E97}" srcOrd="8" destOrd="0" presId="urn:microsoft.com/office/officeart/2005/8/layout/equation1"/>
    <dgm:cxn modelId="{C63C6F41-66EA-40A0-8082-98D7D4C824C4}" type="presParOf" srcId="{EEBED777-CD3C-49CD-9DB8-FF8E3AD40628}" destId="{0D4754C7-9FD1-4608-846A-9E60C6E94A07}" srcOrd="9" destOrd="0" presId="urn:microsoft.com/office/officeart/2005/8/layout/equation1"/>
    <dgm:cxn modelId="{83420381-160B-4F26-B197-6EC09E707CE9}" type="presParOf" srcId="{EEBED777-CD3C-49CD-9DB8-FF8E3AD40628}" destId="{4A9C5AAE-AB5E-4D84-AE0E-08B0A3ED1981}" srcOrd="10" destOrd="0" presId="urn:microsoft.com/office/officeart/2005/8/layout/equation1"/>
    <dgm:cxn modelId="{9CBBEB1C-DD13-42DB-9DED-6328F4A1BF67}" type="presParOf" srcId="{EEBED777-CD3C-49CD-9DB8-FF8E3AD40628}" destId="{CE8F74CE-634C-44A9-9280-F1CC394B0C65}" srcOrd="11" destOrd="0" presId="urn:microsoft.com/office/officeart/2005/8/layout/equation1"/>
    <dgm:cxn modelId="{35A7D3F1-2EEF-414E-9741-0864F7787100}" type="presParOf" srcId="{EEBED777-CD3C-49CD-9DB8-FF8E3AD40628}" destId="{C9D6B199-29C6-4656-B21E-E411A8EA157F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F2A0FB-D2C2-462C-AF82-BF8C304F27F9}">
      <dsp:nvSpPr>
        <dsp:cNvPr id="0" name=""/>
        <dsp:cNvSpPr/>
      </dsp:nvSpPr>
      <dsp:spPr>
        <a:xfrm>
          <a:off x="4692" y="946495"/>
          <a:ext cx="1303734" cy="1303734"/>
        </a:xfrm>
        <a:prstGeom prst="ellipse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/>
            <a:t>Menos de 60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/>
            <a:t>13.436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b="1" kern="1200" dirty="0" smtClean="0"/>
            <a:t>(25,4%)</a:t>
          </a:r>
          <a:endParaRPr lang="es-EC" sz="1300" b="1" kern="1200" dirty="0"/>
        </a:p>
      </dsp:txBody>
      <dsp:txXfrm>
        <a:off x="195619" y="1137422"/>
        <a:ext cx="921880" cy="921880"/>
      </dsp:txXfrm>
    </dsp:sp>
    <dsp:sp modelId="{0F9F3D9C-C622-4087-9772-2C26CC8A0877}">
      <dsp:nvSpPr>
        <dsp:cNvPr id="0" name=""/>
        <dsp:cNvSpPr/>
      </dsp:nvSpPr>
      <dsp:spPr>
        <a:xfrm>
          <a:off x="1414290" y="1220279"/>
          <a:ext cx="756165" cy="756165"/>
        </a:xfrm>
        <a:prstGeom prst="mathPlus">
          <a:avLst/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C" sz="1100" kern="1200"/>
        </a:p>
      </dsp:txBody>
      <dsp:txXfrm>
        <a:off x="1514520" y="1509436"/>
        <a:ext cx="555705" cy="177851"/>
      </dsp:txXfrm>
    </dsp:sp>
    <dsp:sp modelId="{4D10CAC8-BD5F-4EFA-8E6B-D80253BF3111}">
      <dsp:nvSpPr>
        <dsp:cNvPr id="0" name=""/>
        <dsp:cNvSpPr/>
      </dsp:nvSpPr>
      <dsp:spPr>
        <a:xfrm>
          <a:off x="2276319" y="946495"/>
          <a:ext cx="1303734" cy="1303734"/>
        </a:xfrm>
        <a:prstGeom prst="ellipse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/>
            <a:t>Entre 60 y 120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/>
            <a:t>30.637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b="1" kern="1200" dirty="0" smtClean="0"/>
            <a:t>(57,8%)</a:t>
          </a:r>
          <a:endParaRPr lang="es-EC" sz="1300" b="1" kern="1200" dirty="0"/>
        </a:p>
      </dsp:txBody>
      <dsp:txXfrm>
        <a:off x="2467246" y="1137422"/>
        <a:ext cx="921880" cy="921880"/>
      </dsp:txXfrm>
    </dsp:sp>
    <dsp:sp modelId="{91EF5746-1BA4-4DF5-A17F-9CBA46CC458B}">
      <dsp:nvSpPr>
        <dsp:cNvPr id="0" name=""/>
        <dsp:cNvSpPr/>
      </dsp:nvSpPr>
      <dsp:spPr>
        <a:xfrm>
          <a:off x="3685917" y="1220279"/>
          <a:ext cx="756165" cy="756165"/>
        </a:xfrm>
        <a:prstGeom prst="mathPlus">
          <a:avLst/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C" sz="1100" kern="1200"/>
        </a:p>
      </dsp:txBody>
      <dsp:txXfrm>
        <a:off x="3786147" y="1509436"/>
        <a:ext cx="555705" cy="177851"/>
      </dsp:txXfrm>
    </dsp:sp>
    <dsp:sp modelId="{D99CF37C-CEB6-49B8-8EBE-ED8D1BB77E97}">
      <dsp:nvSpPr>
        <dsp:cNvPr id="0" name=""/>
        <dsp:cNvSpPr/>
      </dsp:nvSpPr>
      <dsp:spPr>
        <a:xfrm>
          <a:off x="4547946" y="946495"/>
          <a:ext cx="1303734" cy="1303734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/>
            <a:t>Más de 120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/>
            <a:t>8.897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b="1" kern="1200" dirty="0" smtClean="0"/>
            <a:t>(16,8%)</a:t>
          </a:r>
          <a:endParaRPr lang="es-EC" sz="1300" b="1" kern="1200" dirty="0"/>
        </a:p>
      </dsp:txBody>
      <dsp:txXfrm>
        <a:off x="4738873" y="1137422"/>
        <a:ext cx="921880" cy="921880"/>
      </dsp:txXfrm>
    </dsp:sp>
    <dsp:sp modelId="{4A9C5AAE-AB5E-4D84-AE0E-08B0A3ED1981}">
      <dsp:nvSpPr>
        <dsp:cNvPr id="0" name=""/>
        <dsp:cNvSpPr/>
      </dsp:nvSpPr>
      <dsp:spPr>
        <a:xfrm>
          <a:off x="5957543" y="1220279"/>
          <a:ext cx="756165" cy="756165"/>
        </a:xfrm>
        <a:prstGeom prst="mathEqual">
          <a:avLst/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C" sz="1100" kern="1200"/>
        </a:p>
      </dsp:txBody>
      <dsp:txXfrm>
        <a:off x="6057773" y="1376049"/>
        <a:ext cx="555705" cy="444625"/>
      </dsp:txXfrm>
    </dsp:sp>
    <dsp:sp modelId="{C9D6B199-29C6-4656-B21E-E411A8EA157F}">
      <dsp:nvSpPr>
        <dsp:cNvPr id="0" name=""/>
        <dsp:cNvSpPr/>
      </dsp:nvSpPr>
      <dsp:spPr>
        <a:xfrm>
          <a:off x="6819572" y="946495"/>
          <a:ext cx="1303734" cy="1303734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/>
            <a:t>52.960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/>
            <a:t>Sectores censales</a:t>
          </a:r>
          <a:endParaRPr lang="es-EC" sz="1300" kern="1200" dirty="0"/>
        </a:p>
      </dsp:txBody>
      <dsp:txXfrm>
        <a:off x="7010499" y="1137422"/>
        <a:ext cx="921880" cy="9218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CD2529-889F-4F50-8BF5-A0B48E12B2DF}">
      <dsp:nvSpPr>
        <dsp:cNvPr id="0" name=""/>
        <dsp:cNvSpPr/>
      </dsp:nvSpPr>
      <dsp:spPr>
        <a:xfrm>
          <a:off x="0" y="2037631"/>
          <a:ext cx="6109809" cy="133690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500" b="0" kern="1200" smtClean="0"/>
            <a:t>Resultados</a:t>
          </a:r>
          <a:endParaRPr lang="es-ES" sz="2500" b="0" kern="1200" dirty="0"/>
        </a:p>
      </dsp:txBody>
      <dsp:txXfrm>
        <a:off x="0" y="2037631"/>
        <a:ext cx="6109809" cy="721929"/>
      </dsp:txXfrm>
    </dsp:sp>
    <dsp:sp modelId="{69923D27-063D-4D79-A24A-73638DD9BD00}">
      <dsp:nvSpPr>
        <dsp:cNvPr id="0" name=""/>
        <dsp:cNvSpPr/>
      </dsp:nvSpPr>
      <dsp:spPr>
        <a:xfrm>
          <a:off x="0" y="2761082"/>
          <a:ext cx="3054904" cy="61497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/>
            <a:t>Creación de UPM para todas las parroquias dividido por amanzanado y disperso</a:t>
          </a:r>
          <a:endParaRPr lang="es-ES" sz="1300" kern="1200" dirty="0"/>
        </a:p>
      </dsp:txBody>
      <dsp:txXfrm>
        <a:off x="0" y="2761082"/>
        <a:ext cx="3054904" cy="614977"/>
      </dsp:txXfrm>
    </dsp:sp>
    <dsp:sp modelId="{6D96CA2A-DE13-4C1A-A863-110029E1DB94}">
      <dsp:nvSpPr>
        <dsp:cNvPr id="0" name=""/>
        <dsp:cNvSpPr/>
      </dsp:nvSpPr>
      <dsp:spPr>
        <a:xfrm>
          <a:off x="3054904" y="2761082"/>
          <a:ext cx="3054904" cy="614977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/>
            <a:t>Archivo geográfico con la delimitación de las UPM</a:t>
          </a:r>
          <a:endParaRPr lang="es-ES" sz="1300" kern="1200" dirty="0"/>
        </a:p>
      </dsp:txBody>
      <dsp:txXfrm>
        <a:off x="3054904" y="2761082"/>
        <a:ext cx="3054904" cy="614977"/>
      </dsp:txXfrm>
    </dsp:sp>
    <dsp:sp modelId="{F857A07A-FB7A-4CD7-A15D-6F75FF97FC4B}">
      <dsp:nvSpPr>
        <dsp:cNvPr id="0" name=""/>
        <dsp:cNvSpPr/>
      </dsp:nvSpPr>
      <dsp:spPr>
        <a:xfrm rot="10800000">
          <a:off x="0" y="0"/>
          <a:ext cx="6109809" cy="2056162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500" b="0" kern="1200" smtClean="0"/>
            <a:t>Insumos</a:t>
          </a:r>
          <a:endParaRPr lang="es-ES" sz="2500" b="0" kern="1200" dirty="0"/>
        </a:p>
      </dsp:txBody>
      <dsp:txXfrm rot="-10800000">
        <a:off x="0" y="0"/>
        <a:ext cx="6109809" cy="721712"/>
      </dsp:txXfrm>
    </dsp:sp>
    <dsp:sp modelId="{CED7FF4E-D62D-46C9-A2B5-9506615049F2}">
      <dsp:nvSpPr>
        <dsp:cNvPr id="0" name=""/>
        <dsp:cNvSpPr/>
      </dsp:nvSpPr>
      <dsp:spPr>
        <a:xfrm>
          <a:off x="0" y="723235"/>
          <a:ext cx="3054904" cy="614792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/>
            <a:t>Manzanas </a:t>
          </a:r>
          <a:r>
            <a:rPr lang="es-ES" sz="1300" kern="1200" dirty="0"/>
            <a:t>y </a:t>
          </a:r>
          <a:r>
            <a:rPr lang="es-ES" sz="1300" kern="1200" dirty="0" smtClean="0"/>
            <a:t>sectores de las 1.442 parroquias de Ecuador</a:t>
          </a:r>
          <a:endParaRPr lang="es-ES" sz="1300" kern="1200" dirty="0"/>
        </a:p>
      </dsp:txBody>
      <dsp:txXfrm>
        <a:off x="0" y="723235"/>
        <a:ext cx="3054904" cy="614792"/>
      </dsp:txXfrm>
    </dsp:sp>
    <dsp:sp modelId="{ED6650B3-B659-41D8-8680-FB5693C1393C}">
      <dsp:nvSpPr>
        <dsp:cNvPr id="0" name=""/>
        <dsp:cNvSpPr/>
      </dsp:nvSpPr>
      <dsp:spPr>
        <a:xfrm>
          <a:off x="3054904" y="723235"/>
          <a:ext cx="3054904" cy="614792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/>
            <a:t>254.786 manzanas y sectores a nivel nacional</a:t>
          </a:r>
          <a:endParaRPr lang="es-ES" sz="1300" kern="1200" dirty="0"/>
        </a:p>
      </dsp:txBody>
      <dsp:txXfrm>
        <a:off x="3054904" y="723235"/>
        <a:ext cx="3054904" cy="6147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F2A0FB-D2C2-462C-AF82-BF8C304F27F9}">
      <dsp:nvSpPr>
        <dsp:cNvPr id="0" name=""/>
        <dsp:cNvSpPr/>
      </dsp:nvSpPr>
      <dsp:spPr>
        <a:xfrm>
          <a:off x="4692" y="946495"/>
          <a:ext cx="1303734" cy="1303734"/>
        </a:xfrm>
        <a:prstGeom prst="ellipse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/>
            <a:t>Menos de 60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/>
            <a:t>377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b="1" kern="1200" dirty="0" smtClean="0"/>
            <a:t>(0,7%)</a:t>
          </a:r>
          <a:endParaRPr lang="es-EC" sz="1300" b="1" kern="1200" dirty="0"/>
        </a:p>
      </dsp:txBody>
      <dsp:txXfrm>
        <a:off x="195619" y="1137422"/>
        <a:ext cx="921880" cy="921880"/>
      </dsp:txXfrm>
    </dsp:sp>
    <dsp:sp modelId="{0F9F3D9C-C622-4087-9772-2C26CC8A0877}">
      <dsp:nvSpPr>
        <dsp:cNvPr id="0" name=""/>
        <dsp:cNvSpPr/>
      </dsp:nvSpPr>
      <dsp:spPr>
        <a:xfrm>
          <a:off x="1414290" y="1220279"/>
          <a:ext cx="756165" cy="756165"/>
        </a:xfrm>
        <a:prstGeom prst="mathPlus">
          <a:avLst/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C" sz="1100" kern="1200"/>
        </a:p>
      </dsp:txBody>
      <dsp:txXfrm>
        <a:off x="1514520" y="1509436"/>
        <a:ext cx="555705" cy="177851"/>
      </dsp:txXfrm>
    </dsp:sp>
    <dsp:sp modelId="{4D10CAC8-BD5F-4EFA-8E6B-D80253BF3111}">
      <dsp:nvSpPr>
        <dsp:cNvPr id="0" name=""/>
        <dsp:cNvSpPr/>
      </dsp:nvSpPr>
      <dsp:spPr>
        <a:xfrm>
          <a:off x="2276319" y="946495"/>
          <a:ext cx="1303734" cy="1303734"/>
        </a:xfrm>
        <a:prstGeom prst="ellipse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/>
            <a:t>Entre 60 y 120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/>
            <a:t>53.874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b="1" kern="1200" dirty="0" smtClean="0"/>
            <a:t>(95,8%)</a:t>
          </a:r>
          <a:endParaRPr lang="es-EC" sz="1300" b="1" kern="1200" dirty="0"/>
        </a:p>
      </dsp:txBody>
      <dsp:txXfrm>
        <a:off x="2467246" y="1137422"/>
        <a:ext cx="921880" cy="921880"/>
      </dsp:txXfrm>
    </dsp:sp>
    <dsp:sp modelId="{91EF5746-1BA4-4DF5-A17F-9CBA46CC458B}">
      <dsp:nvSpPr>
        <dsp:cNvPr id="0" name=""/>
        <dsp:cNvSpPr/>
      </dsp:nvSpPr>
      <dsp:spPr>
        <a:xfrm>
          <a:off x="3685917" y="1220279"/>
          <a:ext cx="756165" cy="756165"/>
        </a:xfrm>
        <a:prstGeom prst="mathPlus">
          <a:avLst/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C" sz="1100" kern="1200"/>
        </a:p>
      </dsp:txBody>
      <dsp:txXfrm>
        <a:off x="3786147" y="1509436"/>
        <a:ext cx="555705" cy="177851"/>
      </dsp:txXfrm>
    </dsp:sp>
    <dsp:sp modelId="{D99CF37C-CEB6-49B8-8EBE-ED8D1BB77E97}">
      <dsp:nvSpPr>
        <dsp:cNvPr id="0" name=""/>
        <dsp:cNvSpPr/>
      </dsp:nvSpPr>
      <dsp:spPr>
        <a:xfrm>
          <a:off x="4547946" y="946495"/>
          <a:ext cx="1303734" cy="1303734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/>
            <a:t>Más de 120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/>
            <a:t>1.988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b="1" kern="1200" dirty="0" smtClean="0"/>
            <a:t>(3,5%)</a:t>
          </a:r>
          <a:endParaRPr lang="es-EC" sz="1300" b="1" kern="1200" dirty="0"/>
        </a:p>
      </dsp:txBody>
      <dsp:txXfrm>
        <a:off x="4738873" y="1137422"/>
        <a:ext cx="921880" cy="921880"/>
      </dsp:txXfrm>
    </dsp:sp>
    <dsp:sp modelId="{4A9C5AAE-AB5E-4D84-AE0E-08B0A3ED1981}">
      <dsp:nvSpPr>
        <dsp:cNvPr id="0" name=""/>
        <dsp:cNvSpPr/>
      </dsp:nvSpPr>
      <dsp:spPr>
        <a:xfrm>
          <a:off x="5957543" y="1220279"/>
          <a:ext cx="756165" cy="756165"/>
        </a:xfrm>
        <a:prstGeom prst="mathEqual">
          <a:avLst/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C" sz="1100" kern="1200"/>
        </a:p>
      </dsp:txBody>
      <dsp:txXfrm>
        <a:off x="6057773" y="1376049"/>
        <a:ext cx="555705" cy="444625"/>
      </dsp:txXfrm>
    </dsp:sp>
    <dsp:sp modelId="{C9D6B199-29C6-4656-B21E-E411A8EA157F}">
      <dsp:nvSpPr>
        <dsp:cNvPr id="0" name=""/>
        <dsp:cNvSpPr/>
      </dsp:nvSpPr>
      <dsp:spPr>
        <a:xfrm>
          <a:off x="6819572" y="946495"/>
          <a:ext cx="1303734" cy="1303734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/>
            <a:t>56.239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/>
            <a:t>UPM</a:t>
          </a:r>
          <a:endParaRPr lang="es-EC" sz="1300" kern="1200" dirty="0"/>
        </a:p>
      </dsp:txBody>
      <dsp:txXfrm>
        <a:off x="7010499" y="1137422"/>
        <a:ext cx="921880" cy="9218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ED4BBE-CE86-6B49-AC2E-27AA863BA074}" type="datetimeFigureOut">
              <a:rPr lang="es-EC" smtClean="0"/>
              <a:t>13/11/2024</a:t>
            </a:fld>
            <a:endParaRPr lang="es-EC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C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C578A4-7E9F-C242-AAAF-C8A3C9831E1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47814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1.- Añadirles a una AE cercana, pero haría que sobrepase su capacidad (carga operativa, un encuestador tendrá mas viviendas que censar).</a:t>
            </a:r>
          </a:p>
          <a:p>
            <a:r>
              <a:rPr lang="es-ES" dirty="0"/>
              <a:t>2.- Formar </a:t>
            </a:r>
            <a:r>
              <a:rPr lang="es-ES" dirty="0" err="1"/>
              <a:t>AEs</a:t>
            </a:r>
            <a:r>
              <a:rPr lang="es-ES" dirty="0"/>
              <a:t> entre los polígonos aislados minimizando la distancia entre ellos (carga no conexa).</a:t>
            </a:r>
          </a:p>
          <a:p>
            <a:r>
              <a:rPr lang="es-ES" dirty="0"/>
              <a:t>3.- Lo que hemos dominado el </a:t>
            </a:r>
            <a:r>
              <a:rPr lang="es-ES" dirty="0" err="1"/>
              <a:t>Algortimo</a:t>
            </a:r>
            <a:r>
              <a:rPr lang="es-ES" dirty="0"/>
              <a:t> dominó.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578A4-7E9F-C242-AAAF-C8A3C9831E10}" type="slidenum">
              <a:rPr lang="es-EC" smtClean="0"/>
              <a:t>21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944343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F401694C-DF5E-CF40-A072-E42A763FDA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D04D135-6A91-B14F-AADA-F6A21868AAE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02618" y="1653670"/>
            <a:ext cx="8197516" cy="1854417"/>
          </a:xfrm>
        </p:spPr>
        <p:txBody>
          <a:bodyPr anchor="ctr">
            <a:normAutofit/>
          </a:bodyPr>
          <a:lstStyle>
            <a:lvl1pPr algn="l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Título de la</a:t>
            </a:r>
            <a:br>
              <a:rPr lang="es-ES" dirty="0"/>
            </a:br>
            <a:r>
              <a:rPr lang="es-ES" dirty="0"/>
              <a:t>presentación</a:t>
            </a:r>
            <a:endParaRPr lang="es-EC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ECC0002B-CB7D-FA4D-B9DD-6A7C5A2F77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02618" y="3621368"/>
            <a:ext cx="8197516" cy="700455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Agregar subtítulo</a:t>
            </a:r>
            <a:endParaRPr lang="es-EC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xmlns="" id="{EC4F6E77-1907-734F-8C53-36C6ACA0BC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02618" y="4441508"/>
            <a:ext cx="2093725" cy="481281"/>
          </a:xfrm>
          <a:prstGeom prst="roundRect">
            <a:avLst/>
          </a:prstGeom>
          <a:solidFill>
            <a:srgbClr val="5E71FF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Mes, año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423692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67587F1A-3C8D-0640-981D-DAC840BFCA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97BE1BF-79F0-1B44-AE84-19BDF2273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38203" y="2710138"/>
            <a:ext cx="7077694" cy="957087"/>
          </a:xfrm>
        </p:spPr>
        <p:txBody>
          <a:bodyPr anchor="ctr">
            <a:normAutofit/>
          </a:bodyPr>
          <a:lstStyle>
            <a:lvl1pPr algn="l">
              <a:defRPr sz="5000" b="1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Modificar título</a:t>
            </a:r>
            <a:endParaRPr lang="es-EC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036DA108-CC64-8041-9CE8-6611CB1CF7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38450" y="3824247"/>
            <a:ext cx="7077075" cy="628650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Modificar subtítulo</a:t>
            </a:r>
            <a:endParaRPr lang="x-none" dirty="0"/>
          </a:p>
        </p:txBody>
      </p:sp>
      <p:sp>
        <p:nvSpPr>
          <p:cNvPr id="9" name="Marcador de texto 5">
            <a:extLst>
              <a:ext uri="{FF2B5EF4-FFF2-40B4-BE49-F238E27FC236}">
                <a16:creationId xmlns:a16="http://schemas.microsoft.com/office/drawing/2014/main" xmlns="" id="{C1A5B344-05A5-8640-8E2E-E3968895E5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38203" y="1174282"/>
            <a:ext cx="2012930" cy="1145056"/>
          </a:xfrm>
        </p:spPr>
        <p:txBody>
          <a:bodyPr>
            <a:noAutofit/>
          </a:bodyPr>
          <a:lstStyle>
            <a:lvl1pPr marL="0" indent="0" algn="ctr">
              <a:buNone/>
              <a:defRPr sz="8000" b="1">
                <a:solidFill>
                  <a:srgbClr val="5F71FF"/>
                </a:solidFill>
              </a:defRPr>
            </a:lvl1pPr>
          </a:lstStyle>
          <a:p>
            <a:r>
              <a:rPr lang="es-ES" dirty="0"/>
              <a:t>01.</a:t>
            </a:r>
            <a:endParaRPr lang="x-none" dirty="0"/>
          </a:p>
        </p:txBody>
      </p:sp>
      <p:sp>
        <p:nvSpPr>
          <p:cNvPr id="10" name="Redondear rectángulo de esquina del mismo lado 9">
            <a:extLst>
              <a:ext uri="{FF2B5EF4-FFF2-40B4-BE49-F238E27FC236}">
                <a16:creationId xmlns:a16="http://schemas.microsoft.com/office/drawing/2014/main" xmlns="" id="{EA77332D-5BE6-2E41-9430-D977A7350C72}"/>
              </a:ext>
            </a:extLst>
          </p:cNvPr>
          <p:cNvSpPr/>
          <p:nvPr userDrawn="1"/>
        </p:nvSpPr>
        <p:spPr>
          <a:xfrm>
            <a:off x="11126804" y="6210544"/>
            <a:ext cx="635268" cy="647456"/>
          </a:xfrm>
          <a:prstGeom prst="round2SameRect">
            <a:avLst/>
          </a:prstGeom>
          <a:solidFill>
            <a:srgbClr val="5F7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11" name="Marcador de texto 5">
            <a:extLst>
              <a:ext uri="{FF2B5EF4-FFF2-40B4-BE49-F238E27FC236}">
                <a16:creationId xmlns:a16="http://schemas.microsoft.com/office/drawing/2014/main" xmlns="" id="{5231DEA9-1501-A14C-A340-D43A76109E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32733" y="6311529"/>
            <a:ext cx="842962" cy="534596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01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531139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9B6347D3-1B44-DB40-9A5D-DF538A513A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2E9B1DB-9A94-3A40-9F4B-28F59CED0E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481445" y="2363941"/>
            <a:ext cx="4367151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Contenido</a:t>
            </a:r>
            <a:endParaRPr lang="x-none" dirty="0"/>
          </a:p>
        </p:txBody>
      </p:sp>
      <p:sp>
        <p:nvSpPr>
          <p:cNvPr id="4" name="Marcador de texto 5">
            <a:extLst>
              <a:ext uri="{FF2B5EF4-FFF2-40B4-BE49-F238E27FC236}">
                <a16:creationId xmlns:a16="http://schemas.microsoft.com/office/drawing/2014/main" xmlns="" id="{4970AD63-F706-8342-8F7E-663518769F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032733" y="6311529"/>
            <a:ext cx="842962" cy="534596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01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323168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E9DE6FB3-6D8A-A847-ABFF-135A8D48CD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CD6AF7B-4823-A647-B98C-1B8371BC9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98" y="385376"/>
            <a:ext cx="7227771" cy="530024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212D5A"/>
                </a:solidFill>
              </a:defRPr>
            </a:lvl1pPr>
          </a:lstStyle>
          <a:p>
            <a:r>
              <a:rPr lang="es-ES" dirty="0"/>
              <a:t>Haga clic para modificar</a:t>
            </a:r>
            <a:endParaRPr lang="es-EC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1C2C26F9-496F-4C4E-8339-48DE417244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7198" y="951025"/>
            <a:ext cx="7227614" cy="499155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s-ES" dirty="0"/>
              <a:t>Haga clic para modificar</a:t>
            </a:r>
            <a:endParaRPr lang="x-none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xmlns="" id="{C0D8D9E4-ED4C-EB45-8C46-72E5DBAB40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032733" y="6311529"/>
            <a:ext cx="842962" cy="534596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01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861351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7BDD29F2-EF0B-4347-9278-8857A52A5B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76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A3A6E091-7C03-A443-A6D2-38D7BDCE83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50ADB42-67F8-B244-80CB-7A4A6F8B81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40411"/>
            <a:ext cx="7737389" cy="672843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1F285D"/>
                </a:solidFill>
              </a:defRPr>
            </a:lvl1pPr>
          </a:lstStyle>
          <a:p>
            <a:r>
              <a:rPr lang="es-ES" dirty="0"/>
              <a:t>Editar título</a:t>
            </a:r>
            <a:endParaRPr lang="es-419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="" xmlns:a16="http://schemas.microsoft.com/office/drawing/2014/main" id="{FE0C7826-BD6F-3F44-93EE-AB675BEF60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012825"/>
            <a:ext cx="7737475" cy="45762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646481"/>
                </a:solidFill>
              </a:defRPr>
            </a:lvl1pPr>
          </a:lstStyle>
          <a:p>
            <a:r>
              <a:rPr lang="es-ES" dirty="0"/>
              <a:t>Haga clic para modificar</a:t>
            </a:r>
            <a:endParaRPr lang="es-419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="" xmlns:a16="http://schemas.microsoft.com/office/drawing/2014/main" id="{8DAAF717-D746-FE4F-A5F1-E3136E0F16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083969" y="6289632"/>
            <a:ext cx="728662" cy="457629"/>
          </a:xfrm>
        </p:spPr>
        <p:txBody>
          <a:bodyPr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01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555398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5AFFA344-97B1-2E42-9322-C455A09CB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7249D5DD-1BDF-D242-9FCC-33931EADF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138C3082-503C-2949-9FE2-4BE9395DFC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09197-C62B-E041-B7A6-078879F8728D}" type="datetimeFigureOut">
              <a:rPr lang="es-EC" smtClean="0"/>
              <a:t>13/11/2024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C19FE301-8AFC-C744-B8C1-DE8A5B747F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B0F974DB-B6FD-6D46-8745-1BB4CB07D8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9FF70-6B49-2041-A5E1-3A534BD2F87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155754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5" r:id="rId3"/>
    <p:sldLayoutId id="2147483650" r:id="rId4"/>
    <p:sldLayoutId id="2147483654" r:id="rId5"/>
    <p:sldLayoutId id="214748365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C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A8E9921-E1FF-EE4E-B18A-8E593EF01E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2618" y="1653670"/>
            <a:ext cx="9583918" cy="1854417"/>
          </a:xfrm>
        </p:spPr>
        <p:txBody>
          <a:bodyPr>
            <a:noAutofit/>
          </a:bodyPr>
          <a:lstStyle/>
          <a:p>
            <a:pPr algn="just"/>
            <a:r>
              <a:rPr lang="es-ES" sz="3600" dirty="0"/>
              <a:t>Construcción de UPM con restricciones en el número de viviendas ocupadas mediante heurística de partición de grafos</a:t>
            </a:r>
            <a:endParaRPr lang="es-EC" sz="36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605ED854-5B8D-3741-B50E-44B9B77B9E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71962" y="6147740"/>
            <a:ext cx="3640317" cy="481281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es-EC" sz="2000" dirty="0" smtClean="0">
                <a:solidFill>
                  <a:schemeClr val="tx1"/>
                </a:solidFill>
              </a:rPr>
              <a:t>Mat. Angel Gaibor </a:t>
            </a:r>
            <a:r>
              <a:rPr lang="es-EC" sz="2000" dirty="0" err="1" smtClean="0">
                <a:solidFill>
                  <a:schemeClr val="tx1"/>
                </a:solidFill>
              </a:rPr>
              <a:t>MSc</a:t>
            </a:r>
            <a:r>
              <a:rPr lang="es-EC" sz="2000" dirty="0" smtClean="0">
                <a:solidFill>
                  <a:schemeClr val="tx1"/>
                </a:solidFill>
              </a:rPr>
              <a:t>.</a:t>
            </a:r>
            <a:endParaRPr lang="x-none" sz="2000" dirty="0">
              <a:solidFill>
                <a:schemeClr val="tx1"/>
              </a:solidFill>
            </a:endParaRPr>
          </a:p>
        </p:txBody>
      </p:sp>
      <p:sp>
        <p:nvSpPr>
          <p:cNvPr id="5" name="Marcador de texto 3">
            <a:extLst>
              <a:ext uri="{FF2B5EF4-FFF2-40B4-BE49-F238E27FC236}">
                <a16:creationId xmlns:a16="http://schemas.microsoft.com/office/drawing/2014/main" xmlns="" id="{605ED854-5B8D-3741-B50E-44B9B77B9E70}"/>
              </a:ext>
            </a:extLst>
          </p:cNvPr>
          <p:cNvSpPr txBox="1">
            <a:spLocks/>
          </p:cNvSpPr>
          <p:nvPr/>
        </p:nvSpPr>
        <p:spPr>
          <a:xfrm>
            <a:off x="1302618" y="4885387"/>
            <a:ext cx="2093725" cy="481281"/>
          </a:xfrm>
          <a:prstGeom prst="roundRect">
            <a:avLst/>
          </a:prstGeom>
          <a:solidFill>
            <a:srgbClr val="5E71FF"/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C" dirty="0" smtClean="0"/>
              <a:t>Noviembre, 2024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37235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psuR</a:t>
            </a:r>
            <a:endParaRPr lang="es-EC" dirty="0"/>
          </a:p>
        </p:txBody>
      </p:sp>
      <p:sp>
        <p:nvSpPr>
          <p:cNvPr id="11" name="Marcador de texto 2"/>
          <p:cNvSpPr txBox="1">
            <a:spLocks/>
          </p:cNvSpPr>
          <p:nvPr/>
        </p:nvSpPr>
        <p:spPr>
          <a:xfrm>
            <a:off x="1056003" y="1190445"/>
            <a:ext cx="4475908" cy="27341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800" dirty="0" smtClean="0"/>
              <a:t>El algoritmo se desarrolló en la Dirección de Infraestructura Estadística y Muestreo </a:t>
            </a:r>
            <a:r>
              <a:rPr lang="es-ES" sz="1800" dirty="0" smtClean="0"/>
              <a:t>y, </a:t>
            </a:r>
            <a:r>
              <a:rPr lang="es-ES" sz="1800" dirty="0" smtClean="0"/>
              <a:t>gracias al apoyo de </a:t>
            </a:r>
            <a:r>
              <a:rPr lang="es-ES" sz="1800" dirty="0" smtClean="0"/>
              <a:t>la CEPAL, </a:t>
            </a:r>
            <a:r>
              <a:rPr lang="es-ES" sz="1800" dirty="0" smtClean="0"/>
              <a:t>se logró crear el paquete </a:t>
            </a:r>
            <a:r>
              <a:rPr lang="es-ES" sz="1800" dirty="0" smtClean="0"/>
              <a:t>en </a:t>
            </a:r>
            <a:r>
              <a:rPr lang="es-ES" sz="1800" dirty="0" smtClean="0"/>
              <a:t>R que abarca todas las funciones que conforman el algoritmo.</a:t>
            </a:r>
            <a:endParaRPr lang="es-EC" sz="66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03" y="4210412"/>
            <a:ext cx="10079994" cy="2309549"/>
          </a:xfrm>
          <a:prstGeom prst="rect">
            <a:avLst/>
          </a:prstGeom>
        </p:spPr>
      </p:pic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s-EC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6716" t="30427" r="81350" b="43248"/>
          <a:stretch/>
        </p:blipFill>
        <p:spPr>
          <a:xfrm>
            <a:off x="9354790" y="1352709"/>
            <a:ext cx="1781207" cy="221000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510" y="2068762"/>
            <a:ext cx="2010079" cy="77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8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475" y="228262"/>
            <a:ext cx="6120000" cy="43278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psuR</a:t>
            </a:r>
            <a:endParaRPr lang="es-EC" dirty="0"/>
          </a:p>
        </p:txBody>
      </p:sp>
      <p:sp>
        <p:nvSpPr>
          <p:cNvPr id="11" name="Marcador de texto 2"/>
          <p:cNvSpPr txBox="1">
            <a:spLocks/>
          </p:cNvSpPr>
          <p:nvPr/>
        </p:nvSpPr>
        <p:spPr>
          <a:xfrm>
            <a:off x="630931" y="1190445"/>
            <a:ext cx="4475908" cy="27341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800" dirty="0" smtClean="0"/>
              <a:t>Polígonos no adyacentes generalmente hace referencia a manzanas.</a:t>
            </a:r>
            <a:endParaRPr lang="es-EC" sz="66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3" y="4210412"/>
            <a:ext cx="10079994" cy="2309548"/>
          </a:xfrm>
          <a:prstGeom prst="rect">
            <a:avLst/>
          </a:prstGeom>
        </p:spPr>
      </p:pic>
      <p:sp>
        <p:nvSpPr>
          <p:cNvPr id="4" name="Flecha abajo 3"/>
          <p:cNvSpPr/>
          <p:nvPr/>
        </p:nvSpPr>
        <p:spPr>
          <a:xfrm>
            <a:off x="2208362" y="3614468"/>
            <a:ext cx="388189" cy="595944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33809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475" y="228262"/>
            <a:ext cx="6120000" cy="43278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psuR</a:t>
            </a:r>
            <a:endParaRPr lang="es-EC" dirty="0"/>
          </a:p>
        </p:txBody>
      </p:sp>
      <p:sp>
        <p:nvSpPr>
          <p:cNvPr id="11" name="Marcador de texto 2"/>
          <p:cNvSpPr txBox="1">
            <a:spLocks/>
          </p:cNvSpPr>
          <p:nvPr/>
        </p:nvSpPr>
        <p:spPr>
          <a:xfrm>
            <a:off x="630931" y="1190445"/>
            <a:ext cx="4475908" cy="27341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800" dirty="0" smtClean="0"/>
              <a:t>Es un polígono que delimita la zona de extensión a trabajar.</a:t>
            </a:r>
            <a:endParaRPr lang="es-EC" sz="66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5" y="4210412"/>
            <a:ext cx="10079989" cy="2309548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1043796" y="3967245"/>
            <a:ext cx="388189" cy="595944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72906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475" y="228262"/>
            <a:ext cx="6119999" cy="43278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psuR</a:t>
            </a:r>
            <a:endParaRPr lang="es-EC" dirty="0"/>
          </a:p>
        </p:txBody>
      </p:sp>
      <p:sp>
        <p:nvSpPr>
          <p:cNvPr id="11" name="Marcador de texto 2"/>
          <p:cNvSpPr txBox="1">
            <a:spLocks/>
          </p:cNvSpPr>
          <p:nvPr/>
        </p:nvSpPr>
        <p:spPr>
          <a:xfrm>
            <a:off x="630931" y="1190445"/>
            <a:ext cx="4475908" cy="27341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800" dirty="0" smtClean="0"/>
              <a:t>Es un </a:t>
            </a:r>
            <a:r>
              <a:rPr lang="es-ES" sz="1800" dirty="0" err="1" smtClean="0"/>
              <a:t>multipolígono</a:t>
            </a:r>
            <a:r>
              <a:rPr lang="es-ES" sz="1800" dirty="0" smtClean="0"/>
              <a:t> que representa los ríos o linderos, sirve para evitar uniones entre manzanas separadas por los mismos, pueden o no estar contenidos en el perfil.</a:t>
            </a:r>
            <a:endParaRPr lang="es-EC" sz="66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5" y="4210412"/>
            <a:ext cx="10079989" cy="2309548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 rot="5400000">
            <a:off x="2972762" y="5922503"/>
            <a:ext cx="388189" cy="595944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1068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psuR</a:t>
            </a:r>
            <a:endParaRPr lang="es-EC" dirty="0"/>
          </a:p>
        </p:txBody>
      </p:sp>
      <p:sp>
        <p:nvSpPr>
          <p:cNvPr id="11" name="Marcador de texto 2"/>
          <p:cNvSpPr txBox="1">
            <a:spLocks/>
          </p:cNvSpPr>
          <p:nvPr/>
        </p:nvSpPr>
        <p:spPr>
          <a:xfrm>
            <a:off x="630931" y="1190445"/>
            <a:ext cx="4475908" cy="27341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800" dirty="0" smtClean="0"/>
              <a:t>La densidad y el ancho del buffer, son valores escalares que determinan la calidad de la extensión del polígono. </a:t>
            </a:r>
            <a:endParaRPr lang="es-ES" sz="1800" dirty="0" smtClean="0"/>
          </a:p>
          <a:p>
            <a:pPr algn="just"/>
            <a:r>
              <a:rPr lang="es-ES" sz="1800" dirty="0" smtClean="0"/>
              <a:t>A </a:t>
            </a:r>
            <a:r>
              <a:rPr lang="es-ES" sz="1800" dirty="0" smtClean="0"/>
              <a:t>mayor calidad mayor cantidad de procesamiento requerida.</a:t>
            </a:r>
            <a:endParaRPr lang="es-EC" sz="66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5" y="4210412"/>
            <a:ext cx="10079989" cy="2309548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 rot="10800000">
            <a:off x="1083577" y="6151317"/>
            <a:ext cx="388189" cy="595944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s-EC"/>
          </a:p>
        </p:txBody>
      </p:sp>
      <p:grpSp>
        <p:nvGrpSpPr>
          <p:cNvPr id="7" name="Grupo 6"/>
          <p:cNvGrpSpPr/>
          <p:nvPr/>
        </p:nvGrpSpPr>
        <p:grpSpPr>
          <a:xfrm>
            <a:off x="5625414" y="1201371"/>
            <a:ext cx="5900349" cy="3009041"/>
            <a:chOff x="2079821" y="1541451"/>
            <a:chExt cx="8528411" cy="4581726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9821" y="1541451"/>
              <a:ext cx="3240000" cy="458172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8232" y="1541452"/>
              <a:ext cx="3240000" cy="45817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76592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475" y="228262"/>
            <a:ext cx="6119999" cy="4327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psuR</a:t>
            </a:r>
            <a:endParaRPr lang="es-EC" dirty="0"/>
          </a:p>
        </p:txBody>
      </p:sp>
      <p:sp>
        <p:nvSpPr>
          <p:cNvPr id="11" name="Marcador de texto 2"/>
          <p:cNvSpPr txBox="1">
            <a:spLocks/>
          </p:cNvSpPr>
          <p:nvPr/>
        </p:nvSpPr>
        <p:spPr>
          <a:xfrm>
            <a:off x="630931" y="1190445"/>
            <a:ext cx="4475908" cy="27341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800" dirty="0" smtClean="0"/>
              <a:t>Al extender las manzanas se puede obtener su relación utilizando herramientas geográficas.</a:t>
            </a:r>
            <a:endParaRPr lang="es-EC" sz="66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5" y="4210412"/>
            <a:ext cx="10079989" cy="2309548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 rot="10800000">
            <a:off x="3369577" y="5667810"/>
            <a:ext cx="388189" cy="595944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1593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psuR</a:t>
            </a:r>
            <a:endParaRPr lang="es-EC" dirty="0"/>
          </a:p>
        </p:txBody>
      </p:sp>
      <p:sp>
        <p:nvSpPr>
          <p:cNvPr id="11" name="Marcador de texto 2"/>
          <p:cNvSpPr txBox="1">
            <a:spLocks/>
          </p:cNvSpPr>
          <p:nvPr/>
        </p:nvSpPr>
        <p:spPr>
          <a:xfrm>
            <a:off x="630931" y="1190445"/>
            <a:ext cx="4475908" cy="27341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800" dirty="0" smtClean="0"/>
              <a:t>La relación binaria que representa la matriz de incidencia es “polígono A comparte frontera con el polígono B”.</a:t>
            </a:r>
            <a:endParaRPr lang="es-EC" sz="66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5" y="4210412"/>
            <a:ext cx="10079989" cy="2309548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 rot="10800000">
            <a:off x="4512799" y="5594845"/>
            <a:ext cx="388189" cy="595944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631" y="1714210"/>
            <a:ext cx="2520000" cy="168658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735" y="1284621"/>
            <a:ext cx="3600000" cy="25457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33250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psuR</a:t>
            </a:r>
            <a:endParaRPr lang="es-EC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Marcador de texto 2"/>
              <p:cNvSpPr txBox="1">
                <a:spLocks/>
              </p:cNvSpPr>
              <p:nvPr/>
            </p:nvSpPr>
            <p:spPr>
              <a:xfrm>
                <a:off x="630931" y="1190445"/>
                <a:ext cx="4475908" cy="273412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s-ES" sz="1800" dirty="0" smtClean="0"/>
                  <a:t>El algoritmo de conglomeración recibe como insumos una matriz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𝑛𝑥𝑛</m:t>
                        </m:r>
                      </m:sub>
                    </m:sSub>
                  </m:oMath>
                </a14:m>
                <a:r>
                  <a:rPr lang="es-EC" sz="1800" dirty="0" smtClean="0"/>
                  <a:t>, y un vector de tamaño n dando como resultado un vector de tamaño n que identifica a las </a:t>
                </a:r>
                <a:r>
                  <a:rPr lang="es-EC" sz="1800" dirty="0" err="1" smtClean="0"/>
                  <a:t>upm</a:t>
                </a:r>
                <a:r>
                  <a:rPr lang="es-EC" sz="1800" dirty="0" smtClean="0"/>
                  <a:t> generadas.</a:t>
                </a:r>
                <a:endParaRPr lang="es-EC" sz="1800" dirty="0"/>
              </a:p>
            </p:txBody>
          </p:sp>
        </mc:Choice>
        <mc:Fallback xmlns="">
          <p:sp>
            <p:nvSpPr>
              <p:cNvPr id="11" name="Marcador de 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931" y="1190445"/>
                <a:ext cx="4475908" cy="2734121"/>
              </a:xfrm>
              <a:prstGeom prst="rect">
                <a:avLst/>
              </a:prstGeom>
              <a:blipFill rotWithShape="0">
                <a:blip r:embed="rId2"/>
                <a:stretch>
                  <a:fillRect l="-1088" r="-1088"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5" y="4210412"/>
            <a:ext cx="10079989" cy="2309548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 rot="2876173">
            <a:off x="7521627" y="4573588"/>
            <a:ext cx="388189" cy="595944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857" y="1515153"/>
            <a:ext cx="3600000" cy="240941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800" y="1799895"/>
            <a:ext cx="1440000" cy="2059747"/>
          </a:xfrm>
          <a:prstGeom prst="rect">
            <a:avLst/>
          </a:prstGeom>
        </p:spPr>
      </p:pic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05179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476" y="228262"/>
            <a:ext cx="6119997" cy="4327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psuR</a:t>
            </a:r>
            <a:endParaRPr lang="es-EC" dirty="0"/>
          </a:p>
        </p:txBody>
      </p:sp>
      <p:sp>
        <p:nvSpPr>
          <p:cNvPr id="11" name="Marcador de texto 2"/>
          <p:cNvSpPr txBox="1">
            <a:spLocks/>
          </p:cNvSpPr>
          <p:nvPr/>
        </p:nvSpPr>
        <p:spPr>
          <a:xfrm>
            <a:off x="630931" y="1190445"/>
            <a:ext cx="4475908" cy="27341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800" dirty="0" smtClean="0"/>
              <a:t>A partir de las manzanas extendidas se obtiene de forma automática la delimitación geográfica de las UPM creadas.</a:t>
            </a:r>
            <a:endParaRPr lang="es-EC" sz="66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5" y="4210412"/>
            <a:ext cx="10079989" cy="2309548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 rot="10800000">
            <a:off x="8007180" y="5693688"/>
            <a:ext cx="388189" cy="595944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72355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476" y="228262"/>
            <a:ext cx="6119997" cy="43277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psuR</a:t>
            </a:r>
            <a:endParaRPr lang="es-EC" dirty="0"/>
          </a:p>
        </p:txBody>
      </p:sp>
      <p:sp>
        <p:nvSpPr>
          <p:cNvPr id="11" name="Marcador de texto 2"/>
          <p:cNvSpPr txBox="1">
            <a:spLocks/>
          </p:cNvSpPr>
          <p:nvPr/>
        </p:nvSpPr>
        <p:spPr>
          <a:xfrm>
            <a:off x="630931" y="1190445"/>
            <a:ext cx="4475908" cy="27341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800" dirty="0" smtClean="0"/>
              <a:t>El algoritmo numera a las UPM en forma serpenteante empezando por aquella que está más al norte.</a:t>
            </a:r>
            <a:endParaRPr lang="es-EC" sz="66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5" y="4210412"/>
            <a:ext cx="10079989" cy="2309548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 rot="10800000">
            <a:off x="10305216" y="5693688"/>
            <a:ext cx="388189" cy="595944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74143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4">
            <a:extLst>
              <a:ext uri="{FF2B5EF4-FFF2-40B4-BE49-F238E27FC236}">
                <a16:creationId xmlns:a16="http://schemas.microsoft.com/office/drawing/2014/main" xmlns="" id="{199FF5AB-5EB4-D146-B9E2-ADE24983E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xmlns="" id="{361960D2-52F8-9241-BF13-805AB380BC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A69BEEE9-FF3B-7F43-BF93-0548A74ABD1C}"/>
              </a:ext>
            </a:extLst>
          </p:cNvPr>
          <p:cNvSpPr txBox="1"/>
          <p:nvPr/>
        </p:nvSpPr>
        <p:spPr>
          <a:xfrm>
            <a:off x="4090225" y="1431033"/>
            <a:ext cx="807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4000" b="1" dirty="0">
                <a:ln w="12700">
                  <a:solidFill>
                    <a:srgbClr val="5E71FF"/>
                  </a:solidFill>
                </a:ln>
                <a:noFill/>
              </a:rPr>
              <a:t>01</a:t>
            </a:r>
          </a:p>
        </p:txBody>
      </p:sp>
      <p:sp>
        <p:nvSpPr>
          <p:cNvPr id="4" name="Triángulo 3">
            <a:extLst>
              <a:ext uri="{FF2B5EF4-FFF2-40B4-BE49-F238E27FC236}">
                <a16:creationId xmlns:a16="http://schemas.microsoft.com/office/drawing/2014/main" xmlns="" id="{3B8D4090-F0C6-EA42-BFE4-33679F23A0F5}"/>
              </a:ext>
            </a:extLst>
          </p:cNvPr>
          <p:cNvSpPr/>
          <p:nvPr/>
        </p:nvSpPr>
        <p:spPr>
          <a:xfrm rot="5400000">
            <a:off x="5047680" y="1703768"/>
            <a:ext cx="188403" cy="162416"/>
          </a:xfrm>
          <a:prstGeom prst="triangle">
            <a:avLst/>
          </a:prstGeom>
          <a:solidFill>
            <a:srgbClr val="5E71FF">
              <a:alpha val="49804"/>
            </a:srgbClr>
          </a:solidFill>
          <a:ln w="19050" cap="rnd">
            <a:solidFill>
              <a:srgbClr val="5E71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3494D96A-2D68-024C-9A05-5E52C8BFB597}"/>
              </a:ext>
            </a:extLst>
          </p:cNvPr>
          <p:cNvSpPr txBox="1"/>
          <p:nvPr/>
        </p:nvSpPr>
        <p:spPr>
          <a:xfrm>
            <a:off x="5511253" y="1369478"/>
            <a:ext cx="50524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400" b="1" dirty="0">
                <a:ln w="12700">
                  <a:noFill/>
                </a:ln>
                <a:solidFill>
                  <a:srgbClr val="6E6E7C"/>
                </a:solidFill>
              </a:rPr>
              <a:t>Introducción</a:t>
            </a:r>
          </a:p>
          <a:p>
            <a:r>
              <a:rPr lang="es-EC" sz="1600" dirty="0">
                <a:ln w="12700">
                  <a:noFill/>
                </a:ln>
                <a:solidFill>
                  <a:srgbClr val="6E6E7C"/>
                </a:solidFill>
              </a:rPr>
              <a:t>¿Qué es </a:t>
            </a:r>
            <a:r>
              <a:rPr lang="es-EC" sz="1600" dirty="0" smtClean="0">
                <a:ln w="12700">
                  <a:noFill/>
                </a:ln>
                <a:solidFill>
                  <a:srgbClr val="6E6E7C"/>
                </a:solidFill>
              </a:rPr>
              <a:t>un conglomerado?</a:t>
            </a:r>
            <a:endParaRPr lang="es-EC" sz="1600" dirty="0">
              <a:ln w="12700">
                <a:noFill/>
              </a:ln>
              <a:solidFill>
                <a:srgbClr val="6E6E7C"/>
              </a:solidFill>
            </a:endParaRPr>
          </a:p>
          <a:p>
            <a:r>
              <a:rPr lang="es-EC" sz="1600" dirty="0" smtClean="0">
                <a:ln w="12700">
                  <a:noFill/>
                </a:ln>
                <a:solidFill>
                  <a:srgbClr val="6E6E7C"/>
                </a:solidFill>
              </a:rPr>
              <a:t>Características deseables</a:t>
            </a:r>
            <a:endParaRPr lang="es-EC" sz="1600" dirty="0">
              <a:ln w="12700">
                <a:noFill/>
              </a:ln>
              <a:solidFill>
                <a:srgbClr val="6E6E7C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F185047E-2BEB-CE4B-8090-6287C6EFEC65}"/>
              </a:ext>
            </a:extLst>
          </p:cNvPr>
          <p:cNvSpPr txBox="1"/>
          <p:nvPr/>
        </p:nvSpPr>
        <p:spPr>
          <a:xfrm>
            <a:off x="4090225" y="2567855"/>
            <a:ext cx="807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4000" b="1" dirty="0">
                <a:ln w="12700">
                  <a:solidFill>
                    <a:srgbClr val="5E71FF"/>
                  </a:solidFill>
                </a:ln>
                <a:noFill/>
              </a:rPr>
              <a:t>02</a:t>
            </a:r>
          </a:p>
        </p:txBody>
      </p:sp>
      <p:sp>
        <p:nvSpPr>
          <p:cNvPr id="7" name="Triángulo 6">
            <a:extLst>
              <a:ext uri="{FF2B5EF4-FFF2-40B4-BE49-F238E27FC236}">
                <a16:creationId xmlns:a16="http://schemas.microsoft.com/office/drawing/2014/main" xmlns="" id="{B83F1D53-A536-A94D-8A7B-113680AD25B3}"/>
              </a:ext>
            </a:extLst>
          </p:cNvPr>
          <p:cNvSpPr/>
          <p:nvPr/>
        </p:nvSpPr>
        <p:spPr>
          <a:xfrm rot="5400000">
            <a:off x="5047680" y="2840590"/>
            <a:ext cx="188403" cy="162416"/>
          </a:xfrm>
          <a:prstGeom prst="triangle">
            <a:avLst/>
          </a:prstGeom>
          <a:solidFill>
            <a:srgbClr val="5E71FF">
              <a:alpha val="49804"/>
            </a:srgbClr>
          </a:solidFill>
          <a:ln w="19050" cap="rnd">
            <a:solidFill>
              <a:srgbClr val="5E71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D0225797-2A38-534F-8135-1DE3F59ADC54}"/>
              </a:ext>
            </a:extLst>
          </p:cNvPr>
          <p:cNvSpPr txBox="1"/>
          <p:nvPr/>
        </p:nvSpPr>
        <p:spPr>
          <a:xfrm>
            <a:off x="5511253" y="2506300"/>
            <a:ext cx="50524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400" b="1" dirty="0" err="1" smtClean="0">
                <a:ln w="12700">
                  <a:noFill/>
                </a:ln>
                <a:solidFill>
                  <a:srgbClr val="6E6E7C"/>
                </a:solidFill>
              </a:rPr>
              <a:t>psuR</a:t>
            </a:r>
            <a:endParaRPr lang="es-EC" sz="2400" b="1" dirty="0">
              <a:ln w="12700">
                <a:noFill/>
              </a:ln>
              <a:solidFill>
                <a:srgbClr val="6E6E7C"/>
              </a:solidFill>
            </a:endParaRPr>
          </a:p>
          <a:p>
            <a:r>
              <a:rPr lang="es-EC" sz="1600" dirty="0" smtClean="0">
                <a:ln w="12700">
                  <a:noFill/>
                </a:ln>
                <a:solidFill>
                  <a:srgbClr val="6E6E7C"/>
                </a:solidFill>
              </a:rPr>
              <a:t>Flujo</a:t>
            </a:r>
          </a:p>
          <a:p>
            <a:r>
              <a:rPr lang="es-EC" sz="1600" dirty="0" smtClean="0">
                <a:ln w="12700">
                  <a:noFill/>
                </a:ln>
                <a:solidFill>
                  <a:srgbClr val="6E6E7C"/>
                </a:solidFill>
              </a:rPr>
              <a:t>De la Geografía a la Matemática</a:t>
            </a:r>
            <a:endParaRPr lang="es-EC" sz="1600" dirty="0">
              <a:ln w="12700">
                <a:noFill/>
              </a:ln>
              <a:solidFill>
                <a:srgbClr val="6E6E7C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xmlns="" id="{AEBAE6E1-79B0-F244-8D56-F0AA1BCACEB9}"/>
              </a:ext>
            </a:extLst>
          </p:cNvPr>
          <p:cNvSpPr txBox="1"/>
          <p:nvPr/>
        </p:nvSpPr>
        <p:spPr>
          <a:xfrm>
            <a:off x="4090225" y="3704677"/>
            <a:ext cx="807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4000" b="1" dirty="0">
                <a:ln w="12700">
                  <a:solidFill>
                    <a:srgbClr val="5E71FF"/>
                  </a:solidFill>
                </a:ln>
                <a:noFill/>
              </a:rPr>
              <a:t>03</a:t>
            </a:r>
          </a:p>
        </p:txBody>
      </p:sp>
      <p:sp>
        <p:nvSpPr>
          <p:cNvPr id="10" name="Triángulo 9">
            <a:extLst>
              <a:ext uri="{FF2B5EF4-FFF2-40B4-BE49-F238E27FC236}">
                <a16:creationId xmlns:a16="http://schemas.microsoft.com/office/drawing/2014/main" xmlns="" id="{FDF8DB9A-4244-2E4E-AD36-F927242804B4}"/>
              </a:ext>
            </a:extLst>
          </p:cNvPr>
          <p:cNvSpPr/>
          <p:nvPr/>
        </p:nvSpPr>
        <p:spPr>
          <a:xfrm rot="5400000">
            <a:off x="5047680" y="3977412"/>
            <a:ext cx="188403" cy="162416"/>
          </a:xfrm>
          <a:prstGeom prst="triangle">
            <a:avLst/>
          </a:prstGeom>
          <a:solidFill>
            <a:srgbClr val="5E71FF">
              <a:alpha val="49804"/>
            </a:srgbClr>
          </a:solidFill>
          <a:ln w="19050" cap="rnd">
            <a:solidFill>
              <a:srgbClr val="5E71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78E3C555-75F7-DB44-B198-94C2C3A8EEB5}"/>
              </a:ext>
            </a:extLst>
          </p:cNvPr>
          <p:cNvSpPr txBox="1"/>
          <p:nvPr/>
        </p:nvSpPr>
        <p:spPr>
          <a:xfrm>
            <a:off x="5511253" y="3643122"/>
            <a:ext cx="50524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400" b="1" dirty="0" smtClean="0">
                <a:ln w="12700">
                  <a:noFill/>
                </a:ln>
                <a:solidFill>
                  <a:srgbClr val="6E6E7C"/>
                </a:solidFill>
              </a:rPr>
              <a:t>Formulación del problema</a:t>
            </a:r>
            <a:endParaRPr lang="es-EC" sz="2400" b="1" dirty="0">
              <a:ln w="12700">
                <a:noFill/>
              </a:ln>
              <a:solidFill>
                <a:srgbClr val="6E6E7C"/>
              </a:solidFill>
            </a:endParaRPr>
          </a:p>
          <a:p>
            <a:r>
              <a:rPr lang="es-EC" sz="1600" dirty="0" smtClean="0">
                <a:ln w="12700">
                  <a:noFill/>
                </a:ln>
                <a:solidFill>
                  <a:srgbClr val="6E6E7C"/>
                </a:solidFill>
              </a:rPr>
              <a:t>Programación entera</a:t>
            </a:r>
          </a:p>
          <a:p>
            <a:r>
              <a:rPr lang="es-ES" sz="1600" dirty="0" smtClean="0">
                <a:ln w="12700">
                  <a:noFill/>
                </a:ln>
                <a:solidFill>
                  <a:srgbClr val="6E6E7C"/>
                </a:solidFill>
              </a:rPr>
              <a:t>Formulación formal </a:t>
            </a:r>
          </a:p>
          <a:p>
            <a:r>
              <a:rPr lang="es-ES" sz="1600" dirty="0" smtClean="0">
                <a:ln w="12700">
                  <a:noFill/>
                </a:ln>
                <a:solidFill>
                  <a:srgbClr val="6E6E7C"/>
                </a:solidFill>
              </a:rPr>
              <a:t>Un ejemplo sobre </a:t>
            </a:r>
            <a:r>
              <a:rPr lang="es-ES" sz="1600" dirty="0" err="1" smtClean="0">
                <a:ln w="12700">
                  <a:noFill/>
                </a:ln>
                <a:solidFill>
                  <a:srgbClr val="6E6E7C"/>
                </a:solidFill>
              </a:rPr>
              <a:t>Teselia</a:t>
            </a:r>
            <a:endParaRPr lang="es-ES" sz="1600" dirty="0" smtClean="0">
              <a:ln w="12700">
                <a:noFill/>
              </a:ln>
              <a:solidFill>
                <a:srgbClr val="6E6E7C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xmlns="" id="{C8F1E33A-02A4-3141-AF65-3D33327B77C0}"/>
              </a:ext>
            </a:extLst>
          </p:cNvPr>
          <p:cNvSpPr txBox="1"/>
          <p:nvPr/>
        </p:nvSpPr>
        <p:spPr>
          <a:xfrm>
            <a:off x="4090225" y="4841499"/>
            <a:ext cx="807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4000" b="1" dirty="0">
                <a:ln w="12700">
                  <a:solidFill>
                    <a:srgbClr val="5E71FF"/>
                  </a:solidFill>
                </a:ln>
                <a:noFill/>
              </a:rPr>
              <a:t>04</a:t>
            </a:r>
          </a:p>
        </p:txBody>
      </p:sp>
      <p:sp>
        <p:nvSpPr>
          <p:cNvPr id="13" name="Triángulo 12">
            <a:extLst>
              <a:ext uri="{FF2B5EF4-FFF2-40B4-BE49-F238E27FC236}">
                <a16:creationId xmlns:a16="http://schemas.microsoft.com/office/drawing/2014/main" xmlns="" id="{39D6A92F-5EA9-0742-8BC0-F0F7F3EA4D2A}"/>
              </a:ext>
            </a:extLst>
          </p:cNvPr>
          <p:cNvSpPr/>
          <p:nvPr/>
        </p:nvSpPr>
        <p:spPr>
          <a:xfrm rot="5400000">
            <a:off x="5047680" y="5114234"/>
            <a:ext cx="188403" cy="162416"/>
          </a:xfrm>
          <a:prstGeom prst="triangle">
            <a:avLst/>
          </a:prstGeom>
          <a:solidFill>
            <a:srgbClr val="5E71FF">
              <a:alpha val="49804"/>
            </a:srgbClr>
          </a:solidFill>
          <a:ln w="19050" cap="rnd">
            <a:solidFill>
              <a:srgbClr val="5E71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xmlns="" id="{4C20F92A-B28E-0349-988A-C948C583331F}"/>
              </a:ext>
            </a:extLst>
          </p:cNvPr>
          <p:cNvSpPr txBox="1"/>
          <p:nvPr/>
        </p:nvSpPr>
        <p:spPr>
          <a:xfrm>
            <a:off x="5511253" y="4779944"/>
            <a:ext cx="50524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400" b="1" dirty="0" smtClean="0">
                <a:ln w="12700">
                  <a:noFill/>
                </a:ln>
                <a:solidFill>
                  <a:srgbClr val="6E6E7C"/>
                </a:solidFill>
              </a:rPr>
              <a:t>Resultados y futuros desafíos</a:t>
            </a:r>
            <a:endParaRPr lang="es-EC" sz="2400" b="1" dirty="0">
              <a:ln w="12700">
                <a:noFill/>
              </a:ln>
              <a:solidFill>
                <a:srgbClr val="6E6E7C"/>
              </a:solidFill>
            </a:endParaRPr>
          </a:p>
          <a:p>
            <a:r>
              <a:rPr lang="es-ES" sz="1600" dirty="0" smtClean="0">
                <a:ln w="12700">
                  <a:noFill/>
                </a:ln>
                <a:solidFill>
                  <a:srgbClr val="6E6E7C"/>
                </a:solidFill>
              </a:rPr>
              <a:t>Conglomeración sobre Ambato</a:t>
            </a:r>
            <a:endParaRPr lang="es-EC" sz="1600" dirty="0">
              <a:ln w="12700">
                <a:noFill/>
              </a:ln>
              <a:solidFill>
                <a:srgbClr val="6E6E7C"/>
              </a:solidFill>
            </a:endParaRPr>
          </a:p>
          <a:p>
            <a:r>
              <a:rPr lang="es-EC" sz="1600" dirty="0" smtClean="0">
                <a:ln w="12700">
                  <a:noFill/>
                </a:ln>
                <a:solidFill>
                  <a:srgbClr val="6E6E7C"/>
                </a:solidFill>
              </a:rPr>
              <a:t>Futuros </a:t>
            </a:r>
            <a:r>
              <a:rPr lang="es-EC" sz="1600" dirty="0">
                <a:ln w="12700">
                  <a:noFill/>
                </a:ln>
                <a:solidFill>
                  <a:srgbClr val="6E6E7C"/>
                </a:solidFill>
              </a:rPr>
              <a:t>desafíos</a:t>
            </a:r>
          </a:p>
        </p:txBody>
      </p:sp>
    </p:spTree>
    <p:extLst>
      <p:ext uri="{BB962C8B-B14F-4D97-AF65-F5344CB8AC3E}">
        <p14:creationId xmlns:p14="http://schemas.microsoft.com/office/powerpoint/2010/main" val="369009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xmlns="" id="{28974D56-6592-7447-8BED-9BF217318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C" dirty="0" smtClean="0"/>
              <a:t>Resultados</a:t>
            </a:r>
            <a:endParaRPr lang="x-none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xmlns="" id="{ACB41DA1-AC68-494B-B160-3DE95E16F4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C" dirty="0"/>
              <a:t>04.</a:t>
            </a:r>
            <a:endParaRPr lang="x-none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xmlns="" id="{E155F1D0-29AD-A74D-ABB2-0DAF0233EB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1482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C" dirty="0"/>
              <a:t>Resultados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C" dirty="0"/>
              <a:t>Conglomerados generados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C"/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xmlns="" id="{2C43905E-07CB-4D56-BAB7-FFCA102758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233835"/>
              </p:ext>
            </p:extLst>
          </p:nvPr>
        </p:nvGraphicFramePr>
        <p:xfrm>
          <a:off x="3041095" y="1954033"/>
          <a:ext cx="6109809" cy="33760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40585D71-A805-4616-814F-111C41B188EC}"/>
              </a:ext>
            </a:extLst>
          </p:cNvPr>
          <p:cNvSpPr txBox="1"/>
          <p:nvPr/>
        </p:nvSpPr>
        <p:spPr>
          <a:xfrm>
            <a:off x="5824128" y="332718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b="1" dirty="0" smtClean="0"/>
              <a:t>5</a:t>
            </a:r>
            <a:endParaRPr lang="es-ES" sz="1400" b="1" dirty="0"/>
          </a:p>
          <a:p>
            <a:pPr algn="ctr"/>
            <a:r>
              <a:rPr lang="es-ES" sz="1400" b="1" dirty="0" smtClean="0"/>
              <a:t>días</a:t>
            </a:r>
            <a:endParaRPr lang="es-ES" sz="1400" b="1" dirty="0"/>
          </a:p>
        </p:txBody>
      </p:sp>
    </p:spTree>
    <p:extLst>
      <p:ext uri="{BB962C8B-B14F-4D97-AF65-F5344CB8AC3E}">
        <p14:creationId xmlns:p14="http://schemas.microsoft.com/office/powerpoint/2010/main" val="1543905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66EA004-EFF9-8840-889D-3B284D07C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98" y="385376"/>
            <a:ext cx="8394427" cy="530024"/>
          </a:xfrm>
        </p:spPr>
        <p:txBody>
          <a:bodyPr>
            <a:noAutofit/>
          </a:bodyPr>
          <a:lstStyle/>
          <a:p>
            <a:r>
              <a:rPr lang="es-EC" sz="2800" dirty="0"/>
              <a:t>Unidad Primaria de Muestreo (UPM)</a:t>
            </a:r>
            <a:endParaRPr lang="x-none" sz="28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76A4B50B-FCCF-0D43-9618-5D8F74E221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7197" y="951025"/>
            <a:ext cx="8394427" cy="499155"/>
          </a:xfrm>
        </p:spPr>
        <p:txBody>
          <a:bodyPr/>
          <a:lstStyle/>
          <a:p>
            <a:r>
              <a:rPr lang="es-EC" dirty="0" smtClean="0"/>
              <a:t>Resultado del algoritmo</a:t>
            </a:r>
            <a:endParaRPr lang="x-non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7EA35140-7D26-6847-AE3E-A792B151E2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4 CuadroTexto"/>
          <p:cNvSpPr txBox="1"/>
          <p:nvPr/>
        </p:nvSpPr>
        <p:spPr>
          <a:xfrm>
            <a:off x="797198" y="1685925"/>
            <a:ext cx="49877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Son delimitaciones geográficas que cumplen las mismas características geográficas que los sectores censales.</a:t>
            </a:r>
            <a:endParaRPr lang="es-EC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C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C" dirty="0" smtClean="0">
                <a:solidFill>
                  <a:schemeClr val="bg2">
                    <a:lumMod val="25000"/>
                  </a:schemeClr>
                </a:solidFill>
              </a:rPr>
              <a:t>Se utilizan como unidades primarias de muestreo desde el año 2017.</a:t>
            </a:r>
            <a:endParaRPr lang="es-EC" dirty="0">
              <a:solidFill>
                <a:schemeClr val="bg2">
                  <a:lumMod val="25000"/>
                </a:schemeClr>
              </a:solidFill>
            </a:endParaRPr>
          </a:p>
          <a:p>
            <a:pPr algn="just"/>
            <a:endParaRPr lang="es-EC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96" y="1685925"/>
            <a:ext cx="5399998" cy="26999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159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66EA004-EFF9-8840-889D-3B284D07C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98" y="385376"/>
            <a:ext cx="8394427" cy="530024"/>
          </a:xfrm>
        </p:spPr>
        <p:txBody>
          <a:bodyPr>
            <a:noAutofit/>
          </a:bodyPr>
          <a:lstStyle/>
          <a:p>
            <a:r>
              <a:rPr lang="es-EC" sz="2800" dirty="0"/>
              <a:t>Unidad Primaria de Muestreo (UPM)</a:t>
            </a:r>
            <a:endParaRPr lang="x-none" sz="28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76A4B50B-FCCF-0D43-9618-5D8F74E221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7197" y="951025"/>
            <a:ext cx="8394427" cy="499155"/>
          </a:xfrm>
        </p:spPr>
        <p:txBody>
          <a:bodyPr/>
          <a:lstStyle/>
          <a:p>
            <a:r>
              <a:rPr lang="es-EC" dirty="0" smtClean="0"/>
              <a:t>Resultado del algoritmo</a:t>
            </a:r>
            <a:endParaRPr lang="x-non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7EA35140-7D26-6847-AE3E-A792B151E2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4 CuadroTexto"/>
          <p:cNvSpPr txBox="1"/>
          <p:nvPr/>
        </p:nvSpPr>
        <p:spPr>
          <a:xfrm>
            <a:off x="797198" y="1685925"/>
            <a:ext cx="49877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Son delimitaciones geográficas que cumplen las mismas características geográficas que los sectores censales.</a:t>
            </a:r>
            <a:endParaRPr lang="es-EC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C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C" dirty="0" smtClean="0">
                <a:solidFill>
                  <a:schemeClr val="bg2">
                    <a:lumMod val="25000"/>
                  </a:schemeClr>
                </a:solidFill>
              </a:rPr>
              <a:t>Se utilizan como unidades primarias de muestreo desde el año 2017.</a:t>
            </a:r>
            <a:endParaRPr lang="es-EC" dirty="0">
              <a:solidFill>
                <a:schemeClr val="bg2">
                  <a:lumMod val="25000"/>
                </a:schemeClr>
              </a:solidFill>
            </a:endParaRPr>
          </a:p>
          <a:p>
            <a:pPr algn="just"/>
            <a:endParaRPr lang="es-EC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96" y="1685925"/>
            <a:ext cx="5399998" cy="26999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082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66EA004-EFF9-8840-889D-3B284D07C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98" y="385376"/>
            <a:ext cx="8394427" cy="530024"/>
          </a:xfrm>
        </p:spPr>
        <p:txBody>
          <a:bodyPr>
            <a:noAutofit/>
          </a:bodyPr>
          <a:lstStyle/>
          <a:p>
            <a:r>
              <a:rPr lang="es-EC" sz="2800" dirty="0"/>
              <a:t>Unidad Primaria de Muestreo (UPM)</a:t>
            </a:r>
            <a:endParaRPr lang="x-none" sz="28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76A4B50B-FCCF-0D43-9618-5D8F74E221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7197" y="951025"/>
            <a:ext cx="8394427" cy="499155"/>
          </a:xfrm>
        </p:spPr>
        <p:txBody>
          <a:bodyPr/>
          <a:lstStyle/>
          <a:p>
            <a:r>
              <a:rPr lang="es-EC" dirty="0" smtClean="0"/>
              <a:t>Resultado del algoritmo</a:t>
            </a:r>
            <a:endParaRPr lang="x-non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7EA35140-7D26-6847-AE3E-A792B151E2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4 CuadroTexto"/>
          <p:cNvSpPr txBox="1"/>
          <p:nvPr/>
        </p:nvSpPr>
        <p:spPr>
          <a:xfrm>
            <a:off x="797198" y="1685925"/>
            <a:ext cx="49877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Son delimitaciones geográficas que cumplen las mismas características geográficas que los sectores censales.</a:t>
            </a:r>
            <a:endParaRPr lang="es-EC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C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C" dirty="0" smtClean="0">
                <a:solidFill>
                  <a:schemeClr val="bg2">
                    <a:lumMod val="25000"/>
                  </a:schemeClr>
                </a:solidFill>
              </a:rPr>
              <a:t>Se utilizan como unidades primarias de muestreo desde el año 2017.</a:t>
            </a:r>
            <a:endParaRPr lang="es-EC" dirty="0">
              <a:solidFill>
                <a:schemeClr val="bg2">
                  <a:lumMod val="25000"/>
                </a:schemeClr>
              </a:solidFill>
            </a:endParaRPr>
          </a:p>
          <a:p>
            <a:pPr algn="just"/>
            <a:endParaRPr lang="es-EC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96" y="1685925"/>
            <a:ext cx="5399998" cy="26999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3138746839"/>
              </p:ext>
            </p:extLst>
          </p:nvPr>
        </p:nvGraphicFramePr>
        <p:xfrm>
          <a:off x="1824966" y="3661275"/>
          <a:ext cx="8128000" cy="3196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0264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xmlns="" id="{28974D56-6592-7447-8BED-9BF217318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C" dirty="0"/>
              <a:t>Formulación del problema</a:t>
            </a:r>
            <a:endParaRPr lang="x-none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xmlns="" id="{ACB41DA1-AC68-494B-B160-3DE95E16F4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C" dirty="0" smtClean="0"/>
              <a:t>03.</a:t>
            </a:r>
            <a:endParaRPr lang="x-none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xmlns="" id="{E155F1D0-29AD-A74D-ABB2-0DAF0233EB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6374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66EA004-EFF9-8840-889D-3B284D07C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98" y="385376"/>
            <a:ext cx="8394427" cy="530024"/>
          </a:xfrm>
        </p:spPr>
        <p:txBody>
          <a:bodyPr>
            <a:noAutofit/>
          </a:bodyPr>
          <a:lstStyle/>
          <a:p>
            <a:r>
              <a:rPr lang="es-EC" sz="2800" dirty="0"/>
              <a:t>¿Qué es Programación Entera?</a:t>
            </a:r>
            <a:endParaRPr lang="x-none" sz="280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7EA35140-7D26-6847-AE3E-A792B151E2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4 CuadroTexto"/>
          <p:cNvSpPr txBox="1"/>
          <p:nvPr/>
        </p:nvSpPr>
        <p:spPr>
          <a:xfrm>
            <a:off x="797197" y="1685925"/>
            <a:ext cx="99755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dirty="0">
                <a:solidFill>
                  <a:schemeClr val="bg2">
                    <a:lumMod val="25000"/>
                  </a:schemeClr>
                </a:solidFill>
              </a:rPr>
              <a:t>Los modelos de programación entera son una extensión de los modelos lineales en los que al menos una variable asociada toma valores restringidos a los números enteros.</a:t>
            </a:r>
          </a:p>
          <a:p>
            <a:endParaRPr lang="es-EC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s-EC" dirty="0">
                <a:solidFill>
                  <a:schemeClr val="bg2">
                    <a:lumMod val="25000"/>
                  </a:schemeClr>
                </a:solidFill>
              </a:rPr>
              <a:t>Un pequeño ejemplo:</a:t>
            </a:r>
          </a:p>
          <a:p>
            <a:endParaRPr lang="es-EC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s-EC" dirty="0">
                <a:solidFill>
                  <a:schemeClr val="bg2">
                    <a:lumMod val="25000"/>
                  </a:schemeClr>
                </a:solidFill>
              </a:rPr>
              <a:t>¿Cuántos aguacates puede comprar Juanito con 1 USD, si cada uno cuesta 0,40 ctvs.?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5 Tabla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4927006"/>
                  </p:ext>
                </p:extLst>
              </p:nvPr>
            </p:nvGraphicFramePr>
            <p:xfrm>
              <a:off x="1622425" y="3748632"/>
              <a:ext cx="4064000" cy="2587238"/>
            </p:xfrm>
            <a:graphic>
              <a:graphicData uri="http://schemas.openxmlformats.org/drawingml/2006/table">
                <a:tbl>
                  <a:tblPr>
                    <a:tableStyleId>{8799B23B-EC83-4686-B30A-512413B5E67A}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</a:tblGrid>
                  <a:tr h="4042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C" sz="1800" b="1" kern="1200" dirty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Programación lineal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1030111">
                    <a:tc>
                      <a:txBody>
                        <a:bodyPr/>
                        <a:lstStyle/>
                        <a:p>
                          <a:r>
                            <a:rPr lang="es-EC" sz="1800" kern="1200" dirty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X = número de aguacates</a:t>
                          </a:r>
                        </a:p>
                        <a:p>
                          <a:r>
                            <a:rPr lang="es-EC" sz="1800" kern="1200" dirty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 = total de dinero</a:t>
                          </a:r>
                        </a:p>
                        <a:p>
                          <a:r>
                            <a:rPr lang="es-EC" sz="1800" kern="1200" dirty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 = precio unitario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103011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C" sz="1800" i="1" kern="1200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C" sz="1800" b="0" i="1" kern="1200" smtClean="0">
                                          <a:solidFill>
                                            <a:schemeClr val="bg2">
                                              <a:lumMod val="25000"/>
                                            </a:schemeClr>
                                          </a:solidFill>
                                          <a:latin typeface="Cambria Math"/>
                                          <a:ea typeface="+mn-ea"/>
                                          <a:cs typeface="+mn-cs"/>
                                        </a:rPr>
                                        <m:t>𝑋</m:t>
                                      </m:r>
                                    </m:e>
                                    <m:e>
                                      <m:r>
                                        <a:rPr lang="es-EC" sz="1800" b="0" i="1" kern="1200" smtClean="0">
                                          <a:solidFill>
                                            <a:schemeClr val="bg2">
                                              <a:lumMod val="25000"/>
                                            </a:schemeClr>
                                          </a:solidFill>
                                          <a:latin typeface="Cambria Math"/>
                                          <a:ea typeface="+mn-ea"/>
                                          <a:cs typeface="+mn-cs"/>
                                        </a:rPr>
                                        <m:t>=</m:t>
                                      </m:r>
                                    </m:e>
                                    <m:e>
                                      <m:f>
                                        <m:fPr>
                                          <m:type m:val="skw"/>
                                          <m:ctrlPr>
                                            <a:rPr lang="es-EC" sz="1800" i="1" kern="1200" smtClean="0">
                                              <a:solidFill>
                                                <a:schemeClr val="bg2">
                                                  <a:lumMod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s-EC" sz="1800" b="0" i="1" kern="1200" smtClean="0">
                                              <a:solidFill>
                                                <a:schemeClr val="bg2">
                                                  <a:lumMod val="25000"/>
                                                </a:schemeClr>
                                              </a:solidFill>
                                              <a:latin typeface="Cambria Math"/>
                                              <a:ea typeface="+mn-ea"/>
                                              <a:cs typeface="+mn-cs"/>
                                            </a:rPr>
                                            <m:t>𝐷</m:t>
                                          </m:r>
                                        </m:num>
                                        <m:den>
                                          <m:r>
                                            <a:rPr lang="es-EC" sz="1800" b="0" i="1" kern="1200" smtClean="0">
                                              <a:solidFill>
                                                <a:schemeClr val="bg2">
                                                  <a:lumMod val="25000"/>
                                                </a:schemeClr>
                                              </a:solidFill>
                                              <a:latin typeface="Cambria Math"/>
                                              <a:ea typeface="+mn-ea"/>
                                              <a:cs typeface="+mn-cs"/>
                                            </a:rPr>
                                            <m:t>𝑃</m:t>
                                          </m:r>
                                        </m:den>
                                      </m:f>
                                    </m:e>
                                  </m:mr>
                                  <m:mr>
                                    <m:e/>
                                    <m:e>
                                      <m:r>
                                        <a:rPr lang="es-EC" sz="1800" b="0" i="1" kern="1200" smtClean="0">
                                          <a:solidFill>
                                            <a:schemeClr val="bg2">
                                              <a:lumMod val="25000"/>
                                            </a:schemeClr>
                                          </a:solidFill>
                                          <a:latin typeface="Cambria Math"/>
                                          <a:ea typeface="+mn-ea"/>
                                          <a:cs typeface="+mn-cs"/>
                                        </a:rPr>
                                        <m:t>=</m:t>
                                      </m:r>
                                    </m:e>
                                    <m:e>
                                      <m:f>
                                        <m:fPr>
                                          <m:type m:val="skw"/>
                                          <m:ctrlPr>
                                            <a:rPr lang="es-EC" sz="1800" i="1" kern="1200" smtClean="0">
                                              <a:solidFill>
                                                <a:schemeClr val="bg2">
                                                  <a:lumMod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s-EC" sz="1800" b="0" i="1" kern="1200" smtClean="0">
                                              <a:solidFill>
                                                <a:schemeClr val="bg2">
                                                  <a:lumMod val="25000"/>
                                                </a:schemeClr>
                                              </a:solidFill>
                                              <a:latin typeface="Cambria Math"/>
                                              <a:ea typeface="+mn-ea"/>
                                              <a:cs typeface="+mn-cs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s-EC" sz="1800" b="0" i="1" kern="1200" smtClean="0">
                                              <a:solidFill>
                                                <a:schemeClr val="bg2">
                                                  <a:lumMod val="25000"/>
                                                </a:schemeClr>
                                              </a:solidFill>
                                              <a:latin typeface="Cambria Math"/>
                                              <a:ea typeface="+mn-ea"/>
                                              <a:cs typeface="+mn-cs"/>
                                            </a:rPr>
                                            <m:t>0,40</m:t>
                                          </m:r>
                                        </m:den>
                                      </m:f>
                                    </m:e>
                                  </m:mr>
                                  <m:mr>
                                    <m:e/>
                                    <m:e>
                                      <m:r>
                                        <a:rPr lang="es-EC" sz="1800" b="0" i="1" kern="1200" smtClean="0">
                                          <a:solidFill>
                                            <a:schemeClr val="bg2">
                                              <a:lumMod val="25000"/>
                                            </a:schemeClr>
                                          </a:solidFill>
                                          <a:latin typeface="Cambria Math"/>
                                          <a:ea typeface="+mn-ea"/>
                                          <a:cs typeface="+mn-cs"/>
                                        </a:rPr>
                                        <m:t>=</m:t>
                                      </m:r>
                                    </m:e>
                                    <m:e>
                                      <m:r>
                                        <a:rPr lang="es-EC" sz="1800" b="0" i="1" kern="1200" smtClean="0">
                                          <a:solidFill>
                                            <a:schemeClr val="bg2">
                                              <a:lumMod val="25000"/>
                                            </a:schemeClr>
                                          </a:solidFill>
                                          <a:latin typeface="Cambria Math"/>
                                          <a:ea typeface="+mn-ea"/>
                                          <a:cs typeface="+mn-cs"/>
                                        </a:rPr>
                                        <m:t>2,5</m:t>
                                      </m:r>
                                    </m:e>
                                  </m:mr>
                                </m:m>
                              </m:oMath>
                            </m:oMathPara>
                          </a14:m>
                          <a:endParaRPr lang="es-EC" sz="1800" kern="1200" dirty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5 Tabla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4927006"/>
                  </p:ext>
                </p:extLst>
              </p:nvPr>
            </p:nvGraphicFramePr>
            <p:xfrm>
              <a:off x="1622425" y="3748632"/>
              <a:ext cx="4064000" cy="2587238"/>
            </p:xfrm>
            <a:graphic>
              <a:graphicData uri="http://schemas.openxmlformats.org/drawingml/2006/table">
                <a:tbl>
                  <a:tblPr>
                    <a:tableStyleId>{8799B23B-EC83-4686-B30A-512413B5E67A}</a:tableStyleId>
                  </a:tblPr>
                  <a:tblGrid>
                    <a:gridCol w="4064000"/>
                  </a:tblGrid>
                  <a:tr h="4042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C" sz="1800" b="1" kern="1200" dirty="0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Programación lineal</a:t>
                          </a:r>
                          <a:endParaRPr lang="es-EC" sz="1800" b="1" kern="1200" dirty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</a:tr>
                  <a:tr h="1030111">
                    <a:tc>
                      <a:txBody>
                        <a:bodyPr/>
                        <a:lstStyle/>
                        <a:p>
                          <a:r>
                            <a:rPr lang="es-EC" sz="1800" kern="1200" dirty="0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X = número de aguacates</a:t>
                          </a:r>
                        </a:p>
                        <a:p>
                          <a:r>
                            <a:rPr lang="es-EC" sz="1800" kern="1200" dirty="0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 = total de dinero</a:t>
                          </a:r>
                        </a:p>
                        <a:p>
                          <a:r>
                            <a:rPr lang="es-EC" sz="1800" kern="1200" dirty="0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 = precio unitario</a:t>
                          </a:r>
                          <a:endParaRPr lang="es-EC" sz="1800" kern="1200" dirty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</a:tr>
                  <a:tr h="1152843">
                    <a:tc>
                      <a:txBody>
                        <a:bodyPr/>
                        <a:lstStyle/>
                        <a:p>
                          <a:endParaRPr lang="es-EC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t="-126984" b="-52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7" name="6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1" t="20518" r="7408" b="10078"/>
          <a:stretch/>
        </p:blipFill>
        <p:spPr>
          <a:xfrm>
            <a:off x="7342187" y="4211524"/>
            <a:ext cx="2390775" cy="1695451"/>
          </a:xfrm>
          <a:prstGeom prst="rect">
            <a:avLst/>
          </a:prstGeom>
        </p:spPr>
      </p:pic>
      <p:graphicFrame>
        <p:nvGraphicFramePr>
          <p:cNvPr id="8" name="7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712434"/>
              </p:ext>
            </p:extLst>
          </p:nvPr>
        </p:nvGraphicFramePr>
        <p:xfrm>
          <a:off x="6505575" y="3748632"/>
          <a:ext cx="4064000" cy="258723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24417">
                <a:tc>
                  <a:txBody>
                    <a:bodyPr/>
                    <a:lstStyle/>
                    <a:p>
                      <a:pPr algn="ctr"/>
                      <a:r>
                        <a:rPr lang="es-EC" sz="1800" b="1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Programación entera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2821">
                <a:tc>
                  <a:txBody>
                    <a:bodyPr/>
                    <a:lstStyle/>
                    <a:p>
                      <a:endParaRPr lang="es-EC" sz="18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488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66EA004-EFF9-8840-889D-3B284D07C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98" y="385376"/>
            <a:ext cx="8394427" cy="530024"/>
          </a:xfrm>
        </p:spPr>
        <p:txBody>
          <a:bodyPr>
            <a:noAutofit/>
          </a:bodyPr>
          <a:lstStyle/>
          <a:p>
            <a:r>
              <a:rPr lang="es-EC" sz="2800" dirty="0" smtClean="0"/>
              <a:t>De la Geografía a la Matemática</a:t>
            </a:r>
            <a:endParaRPr lang="x-none" sz="28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76A4B50B-FCCF-0D43-9618-5D8F74E221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7197" y="951025"/>
            <a:ext cx="8394427" cy="499155"/>
          </a:xfrm>
        </p:spPr>
        <p:txBody>
          <a:bodyPr/>
          <a:lstStyle/>
          <a:p>
            <a:r>
              <a:rPr lang="es-ES" dirty="0" smtClean="0"/>
              <a:t>Nodos (manzanas) y aristas (frontera en común)</a:t>
            </a:r>
            <a:endParaRPr lang="x-non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7EA35140-7D26-6847-AE3E-A792B151E2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4 CuadroTexto"/>
          <p:cNvSpPr txBox="1"/>
          <p:nvPr/>
        </p:nvSpPr>
        <p:spPr>
          <a:xfrm>
            <a:off x="797197" y="1685925"/>
            <a:ext cx="99755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C" dirty="0" smtClean="0">
                <a:solidFill>
                  <a:schemeClr val="bg2">
                    <a:lumMod val="25000"/>
                  </a:schemeClr>
                </a:solidFill>
              </a:rPr>
              <a:t>En </a:t>
            </a:r>
            <a:r>
              <a:rPr lang="es-EC" dirty="0">
                <a:solidFill>
                  <a:schemeClr val="bg2">
                    <a:lumMod val="25000"/>
                  </a:schemeClr>
                </a:solidFill>
              </a:rPr>
              <a:t>Matemática, un grafo </a:t>
            </a:r>
            <a:r>
              <a:rPr lang="es-EC" dirty="0" smtClean="0">
                <a:solidFill>
                  <a:schemeClr val="bg2">
                    <a:lumMod val="25000"/>
                  </a:schemeClr>
                </a:solidFill>
              </a:rPr>
              <a:t>es </a:t>
            </a:r>
            <a:r>
              <a:rPr lang="es-EC" dirty="0">
                <a:solidFill>
                  <a:schemeClr val="bg2">
                    <a:lumMod val="25000"/>
                  </a:schemeClr>
                </a:solidFill>
              </a:rPr>
              <a:t>un conjunto de objetos llamados </a:t>
            </a:r>
            <a:r>
              <a:rPr lang="es-EC" b="1" dirty="0">
                <a:solidFill>
                  <a:schemeClr val="bg2">
                    <a:lumMod val="25000"/>
                  </a:schemeClr>
                </a:solidFill>
              </a:rPr>
              <a:t>nodos</a:t>
            </a:r>
            <a:r>
              <a:rPr lang="es-EC" dirty="0">
                <a:solidFill>
                  <a:schemeClr val="bg2">
                    <a:lumMod val="25000"/>
                  </a:schemeClr>
                </a:solidFill>
              </a:rPr>
              <a:t> unidos por enlaces llamados </a:t>
            </a:r>
            <a:r>
              <a:rPr lang="es-EC" b="1" dirty="0">
                <a:solidFill>
                  <a:schemeClr val="bg2">
                    <a:lumMod val="25000"/>
                  </a:schemeClr>
                </a:solidFill>
              </a:rPr>
              <a:t>aristas</a:t>
            </a:r>
            <a:r>
              <a:rPr lang="es-EC" dirty="0">
                <a:solidFill>
                  <a:schemeClr val="bg2">
                    <a:lumMod val="25000"/>
                  </a:schemeClr>
                </a:solidFill>
              </a:rPr>
              <a:t>, que permiten representar relaciones binarias entre elementos de un conjunto.</a:t>
            </a:r>
          </a:p>
          <a:p>
            <a:pPr algn="just"/>
            <a:endParaRPr lang="es-EC" dirty="0">
              <a:solidFill>
                <a:schemeClr val="bg2">
                  <a:lumMod val="25000"/>
                </a:schemeClr>
              </a:solidFill>
            </a:endParaRPr>
          </a:p>
          <a:p>
            <a:pPr algn="just"/>
            <a:r>
              <a:rPr lang="es-EC" dirty="0">
                <a:solidFill>
                  <a:schemeClr val="bg2">
                    <a:lumMod val="25000"/>
                  </a:schemeClr>
                </a:solidFill>
              </a:rPr>
              <a:t>Para la generación de </a:t>
            </a:r>
            <a:r>
              <a:rPr lang="es-EC" dirty="0" smtClean="0">
                <a:solidFill>
                  <a:schemeClr val="bg2">
                    <a:lumMod val="25000"/>
                  </a:schemeClr>
                </a:solidFill>
              </a:rPr>
              <a:t>UPM, </a:t>
            </a:r>
            <a:r>
              <a:rPr lang="es-EC" dirty="0">
                <a:solidFill>
                  <a:schemeClr val="bg2">
                    <a:lumMod val="25000"/>
                  </a:schemeClr>
                </a:solidFill>
              </a:rPr>
              <a:t>el grafo estaría determinado por: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774" y="3286021"/>
            <a:ext cx="4590452" cy="32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Conector recto de flecha 6"/>
          <p:cNvCxnSpPr/>
          <p:nvPr/>
        </p:nvCxnSpPr>
        <p:spPr>
          <a:xfrm flipV="1">
            <a:off x="2856409" y="3802455"/>
            <a:ext cx="2367439" cy="380244"/>
          </a:xfrm>
          <a:prstGeom prst="straightConnector1">
            <a:avLst/>
          </a:prstGeom>
          <a:ln w="19050">
            <a:solidFill>
              <a:srgbClr val="43A2F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/>
          <p:cNvCxnSpPr/>
          <p:nvPr/>
        </p:nvCxnSpPr>
        <p:spPr>
          <a:xfrm>
            <a:off x="2856411" y="4182699"/>
            <a:ext cx="2702417" cy="1186011"/>
          </a:xfrm>
          <a:prstGeom prst="straightConnector1">
            <a:avLst/>
          </a:prstGeom>
          <a:ln w="15875">
            <a:solidFill>
              <a:srgbClr val="43A2F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ángulo 10"/>
              <p:cNvSpPr/>
              <p:nvPr/>
            </p:nvSpPr>
            <p:spPr>
              <a:xfrm>
                <a:off x="797198" y="3289888"/>
                <a:ext cx="2059213" cy="1754326"/>
              </a:xfrm>
              <a:prstGeom prst="rect">
                <a:avLst/>
              </a:prstGeom>
              <a:ln w="15875">
                <a:solidFill>
                  <a:srgbClr val="43A2FD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s-EC" b="1" dirty="0">
                    <a:solidFill>
                      <a:srgbClr val="43A2FD"/>
                    </a:solidFill>
                  </a:rPr>
                  <a:t>Aristas:</a:t>
                </a:r>
              </a:p>
              <a:p>
                <a:r>
                  <a:rPr lang="es-EC" dirty="0">
                    <a:solidFill>
                      <a:schemeClr val="tx1"/>
                    </a:solidFill>
                  </a:rPr>
                  <a:t>Determinado por la existencia de una frontera en común entre dos manzanas.</a:t>
                </a:r>
              </a:p>
            </p:txBody>
          </p:sp>
        </mc:Choice>
        <mc:Fallback xmlns="">
          <p:sp>
            <p:nvSpPr>
              <p:cNvPr id="11" name="Rectá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8" y="3289888"/>
                <a:ext cx="2059213" cy="1754326"/>
              </a:xfrm>
              <a:prstGeom prst="rect">
                <a:avLst/>
              </a:prstGeom>
              <a:blipFill rotWithShape="0">
                <a:blip r:embed="rId3"/>
                <a:stretch>
                  <a:fillRect l="-2346" t="-1724" r="-1760" b="-4138"/>
                </a:stretch>
              </a:blipFill>
              <a:ln w="15875">
                <a:solidFill>
                  <a:srgbClr val="43A2FD"/>
                </a:solidFill>
              </a:ln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ector recto de flecha 13"/>
          <p:cNvCxnSpPr/>
          <p:nvPr/>
        </p:nvCxnSpPr>
        <p:spPr>
          <a:xfrm flipH="1" flipV="1">
            <a:off x="7758820" y="3992577"/>
            <a:ext cx="1468169" cy="190122"/>
          </a:xfrm>
          <a:prstGeom prst="straightConnector1">
            <a:avLst/>
          </a:prstGeom>
          <a:ln w="19050">
            <a:solidFill>
              <a:srgbClr val="43A2F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/>
          <p:nvPr/>
        </p:nvCxnSpPr>
        <p:spPr>
          <a:xfrm flipH="1">
            <a:off x="7351414" y="4182699"/>
            <a:ext cx="1875577" cy="389301"/>
          </a:xfrm>
          <a:prstGeom prst="straightConnector1">
            <a:avLst/>
          </a:prstGeom>
          <a:ln w="15875">
            <a:solidFill>
              <a:srgbClr val="43A2F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ángulo 15"/>
              <p:cNvSpPr/>
              <p:nvPr/>
            </p:nvSpPr>
            <p:spPr>
              <a:xfrm>
                <a:off x="9226989" y="3286021"/>
                <a:ext cx="2059213" cy="1754326"/>
              </a:xfrm>
              <a:prstGeom prst="rect">
                <a:avLst/>
              </a:prstGeom>
              <a:ln w="15875">
                <a:solidFill>
                  <a:srgbClr val="43A2FD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s-EC" b="1" dirty="0">
                    <a:solidFill>
                      <a:srgbClr val="43A2FD"/>
                    </a:solidFill>
                  </a:rPr>
                  <a:t>Nodo:</a:t>
                </a:r>
              </a:p>
              <a:p>
                <a:r>
                  <a:rPr lang="es-EC" dirty="0"/>
                  <a:t>Es el </a:t>
                </a:r>
                <a:r>
                  <a:rPr lang="es-EC" dirty="0" err="1"/>
                  <a:t>centroide</a:t>
                </a:r>
                <a:r>
                  <a:rPr lang="es-EC" dirty="0"/>
                  <a:t> de cada una de las manzanas en la zona de estudio</a:t>
                </a:r>
              </a:p>
            </p:txBody>
          </p:sp>
        </mc:Choice>
        <mc:Fallback xmlns="">
          <p:sp>
            <p:nvSpPr>
              <p:cNvPr id="16" name="Rectá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6989" y="3286021"/>
                <a:ext cx="2059213" cy="1754326"/>
              </a:xfrm>
              <a:prstGeom prst="rect">
                <a:avLst/>
              </a:prstGeom>
              <a:blipFill rotWithShape="0">
                <a:blip r:embed="rId4"/>
                <a:stretch>
                  <a:fillRect l="-2353" t="-1375" r="-4118" b="-3780"/>
                </a:stretch>
              </a:blipFill>
              <a:ln w="15875">
                <a:solidFill>
                  <a:srgbClr val="43A2FD"/>
                </a:solidFill>
              </a:ln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394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66EA004-EFF9-8840-889D-3B284D07C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98" y="385376"/>
            <a:ext cx="8394427" cy="530024"/>
          </a:xfrm>
        </p:spPr>
        <p:txBody>
          <a:bodyPr>
            <a:noAutofit/>
          </a:bodyPr>
          <a:lstStyle/>
          <a:p>
            <a:r>
              <a:rPr lang="es-EC" sz="2800" dirty="0"/>
              <a:t>Formulación formal</a:t>
            </a:r>
            <a:endParaRPr lang="x-none" sz="280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76A4B50B-FCCF-0D43-9618-5D8F74E221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7197" y="951025"/>
            <a:ext cx="8394427" cy="499155"/>
          </a:xfrm>
        </p:spPr>
        <p:txBody>
          <a:bodyPr/>
          <a:lstStyle/>
          <a:p>
            <a:r>
              <a:rPr lang="es-EC" dirty="0"/>
              <a:t>Problema de partición de grafos</a:t>
            </a:r>
            <a:endParaRPr lang="x-non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7EA35140-7D26-6847-AE3E-A792B151E2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5 CuadroTexto"/>
              <p:cNvSpPr txBox="1"/>
              <p:nvPr/>
            </p:nvSpPr>
            <p:spPr>
              <a:xfrm>
                <a:off x="797197" y="1685925"/>
                <a:ext cx="9975577" cy="1222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EC" dirty="0">
                    <a:solidFill>
                      <a:schemeClr val="bg2">
                        <a:lumMod val="25000"/>
                      </a:schemeClr>
                    </a:solidFill>
                  </a:rPr>
                  <a:t>Sea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G</m:t>
                    </m:r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s-EC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V</m:t>
                        </m:r>
                        <m:r>
                          <a:rPr lang="es-EC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s-EC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E</m:t>
                        </m:r>
                      </m:e>
                    </m:d>
                  </m:oMath>
                </a14:m>
                <a:r>
                  <a:rPr lang="es-EC" dirty="0">
                    <a:solidFill>
                      <a:schemeClr val="bg2">
                        <a:lumMod val="25000"/>
                      </a:schemeClr>
                    </a:solidFill>
                  </a:rPr>
                  <a:t> un grafo conexo no dirigido, donde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C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V</m:t>
                    </m:r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={1, 2, …, </m:t>
                    </m:r>
                    <m:r>
                      <m:rPr>
                        <m:sty m:val="p"/>
                      </m:rP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n</m:t>
                    </m:r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}</m:t>
                    </m:r>
                  </m:oMath>
                </a14:m>
                <a:r>
                  <a:rPr lang="es-EC" dirty="0">
                    <a:solidFill>
                      <a:schemeClr val="bg2">
                        <a:lumMod val="25000"/>
                      </a:schemeClr>
                    </a:solidFill>
                  </a:rPr>
                  <a:t> es el conjunto de nodos 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C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E</m:t>
                    </m:r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es-EC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s-EC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s-EC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j</m:t>
                        </m:r>
                      </m:e>
                    </m:d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:</m:t>
                    </m:r>
                    <m:r>
                      <m:rPr>
                        <m:sty m:val="p"/>
                      </m:rP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i</m:t>
                    </m:r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j</m:t>
                    </m:r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 </m:t>
                    </m:r>
                    <m:r>
                      <a:rPr lang="es-EC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a:rPr lang="es-EC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  <a:ea typeface="Cambria Math"/>
                      </a:rPr>
                      <m:t>𝑉</m:t>
                    </m:r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}</m:t>
                    </m:r>
                  </m:oMath>
                </a14:m>
                <a:r>
                  <a:rPr lang="es-EC" dirty="0">
                    <a:solidFill>
                      <a:schemeClr val="bg2">
                        <a:lumMod val="25000"/>
                      </a:schemeClr>
                    </a:solidFill>
                  </a:rPr>
                  <a:t> el de aristas. Sea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W</m:t>
                    </m:r>
                    <m:r>
                      <a:rPr lang="es-EC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es-EC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s-EC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s-EC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, …</m:t>
                    </m:r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s-EC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}</m:t>
                    </m:r>
                    <m:r>
                      <a:rPr lang="es-EC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s-EC" dirty="0">
                    <a:solidFill>
                      <a:schemeClr val="bg2">
                        <a:lumMod val="25000"/>
                      </a:schemeClr>
                    </a:solidFill>
                  </a:rPr>
                  <a:t> el conjunto de pesos de los nodos. Sea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𝐿</m:t>
                        </m:r>
                      </m:sub>
                    </m:sSub>
                    <m:r>
                      <a:rPr lang="es-EC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s-EC" dirty="0" smtClean="0">
                    <a:solidFill>
                      <a:schemeClr val="bg2">
                        <a:lumMod val="25000"/>
                      </a:schemeClr>
                    </a:solidFill>
                  </a:rPr>
                  <a:t>el límite inferior. </a:t>
                </a:r>
                <a:r>
                  <a:rPr lang="es-EC" dirty="0">
                    <a:solidFill>
                      <a:schemeClr val="bg2">
                        <a:lumMod val="25000"/>
                      </a:schemeClr>
                    </a:solidFill>
                  </a:rPr>
                  <a:t>La formulación general del problema de partición de grafos con restricción de peso es:</a:t>
                </a:r>
              </a:p>
            </p:txBody>
          </p:sp>
        </mc:Choice>
        <mc:Fallback xmlns="">
          <p:sp>
            <p:nvSpPr>
              <p:cNvPr id="6" name="5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7" y="1685925"/>
                <a:ext cx="9975577" cy="1222642"/>
              </a:xfrm>
              <a:prstGeom prst="rect">
                <a:avLst/>
              </a:prstGeom>
              <a:blipFill rotWithShape="0">
                <a:blip r:embed="rId2"/>
                <a:stretch>
                  <a:fillRect l="-550" t="-3000" r="-489" b="-7000"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6 CuadroTexto"/>
              <p:cNvSpPr txBox="1"/>
              <p:nvPr/>
            </p:nvSpPr>
            <p:spPr>
              <a:xfrm>
                <a:off x="797198" y="3045508"/>
                <a:ext cx="9591675" cy="2534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s-EC" sz="180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mPr>
                        <m:mr>
                          <m:e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𝑧</m:t>
                            </m:r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s-EC" sz="1800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min</m:t>
                                </m:r>
                              </m:fName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Times New Roman"/>
                                        <a:cs typeface="Times New Roman"/>
                                      </a:rPr>
                                      <m:t>𝑖</m:t>
                                    </m:r>
                                    <m: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Times New Roman"/>
                                        <a:cs typeface="Times New Roman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Times New Roman"/>
                                        <a:cs typeface="Times New Roman"/>
                                      </a:rPr>
                                      <m:t>𝑛</m:t>
                                    </m:r>
                                  </m:sup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es-EC" sz="1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s-EC" sz="1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  <a:ea typeface="Times New Roman"/>
                                            <a:cs typeface="Times New Roman"/>
                                          </a:rPr>
                                          <m:t>𝑗</m:t>
                                        </m:r>
                                        <m:r>
                                          <a:rPr lang="es-EC" sz="1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  <a:ea typeface="Times New Roman"/>
                                            <a:cs typeface="Times New Roman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s-EC" sz="1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  <a:ea typeface="Times New Roman"/>
                                            <a:cs typeface="Times New Roman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s-EC" sz="1800" i="1" kern="120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/>
                                                <a:cs typeface="Times New Roman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C" sz="1800" i="1" kern="120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/>
                                                <a:ea typeface="Times New Roman"/>
                                                <a:cs typeface="Times New Roman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s-EC" sz="1800" i="1" kern="120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/>
                                                <a:ea typeface="Times New Roman"/>
                                                <a:cs typeface="Times New Roman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r>
                                          <a:rPr lang="es-EC" sz="1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  <a:ea typeface="Times New Roman"/>
                                            <a:cs typeface="Times New Roman"/>
                                          </a:rPr>
                                          <m:t> </m:t>
                                        </m:r>
                                        <m:r>
                                          <a:rPr lang="es-EC" sz="1800" b="0" i="1" kern="120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  <a:ea typeface="Times New Roman"/>
                                            <a:cs typeface="Times New Roman"/>
                                          </a:rPr>
                                          <m:t>     </m:t>
                                        </m:r>
                                        <m:r>
                                          <a:rPr lang="es-EC" sz="1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  <a:ea typeface="Times New Roman"/>
                                            <a:cs typeface="Times New Roman"/>
                                          </a:rPr>
                                          <m:t> </m:t>
                                        </m:r>
                                      </m:e>
                                    </m:nary>
                                  </m:e>
                                </m:nary>
                              </m:e>
                            </m:func>
                          </m:e>
                          <m:e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</m:e>
                          <m:e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(1)</m:t>
                            </m:r>
                          </m:e>
                        </m:mr>
                        <m:mr>
                          <m:e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𝑠</m:t>
                            </m:r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.</m:t>
                            </m:r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𝑎</m:t>
                            </m:r>
                            <m:r>
                              <a:rPr lang="es-EC" sz="1800" b="0" i="1" kern="120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    </m:t>
                            </m:r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                              </m:t>
                            </m:r>
                          </m:e>
                          <m:e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</m:e>
                          <m:e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𝐿</m:t>
                                </m:r>
                              </m:sub>
                            </m:sSub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≤</m:t>
                            </m:r>
                            <m:nary>
                              <m:naryPr>
                                <m:chr m:val="∑"/>
                                <m:ctrlP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naryPr>
                              <m:sub>
                                <m: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𝑖</m:t>
                                </m:r>
                                <m: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s-EC" sz="1800" b="0" i="1" kern="120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    </m:t>
                            </m:r>
                            <m:r>
                              <a:rPr lang="es-ES" sz="1800" b="0" i="1" kern="120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  <m:t>           </m:t>
                            </m:r>
                          </m:e>
                          <m:e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∀</m:t>
                            </m:r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𝑗</m:t>
                            </m:r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∈</m:t>
                            </m:r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𝑉</m:t>
                            </m:r>
                            <m:r>
                              <a:rPr lang="es-EC" sz="1800" b="0" i="1" kern="120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                                                                                                                 </m:t>
                            </m:r>
                          </m:e>
                          <m:e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(2)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=1       </m:t>
                            </m:r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𝑠𝑖</m:t>
                            </m:r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𝑦</m:t>
                            </m:r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𝑠𝑜𝑙𝑜</m:t>
                            </m:r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𝑠𝑖</m:t>
                            </m:r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</m:e>
                          <m:e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∃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 </m:t>
                            </m:r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𝑡𝑎𝑙𝑒𝑠</m:t>
                            </m:r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 </m:t>
                            </m:r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𝑞𝑢𝑒</m:t>
                            </m:r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𝑒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𝑥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=…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=</m:t>
                                </m:r>
                                <m: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𝑒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𝑥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=1</m:t>
                            </m:r>
                          </m:e>
                          <m:e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(3)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∈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</a:rPr>
                                </m:ctrlPr>
                              </m:dPr>
                              <m:e>
                                <m: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0,1</m:t>
                                </m:r>
                              </m:e>
                            </m:d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  <m:r>
                              <a:rPr lang="es-EC" sz="1800" b="0" i="1" kern="120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                     </m:t>
                            </m:r>
                          </m:e>
                          <m:e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∀</m:t>
                            </m:r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𝑖</m:t>
                            </m:r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,</m:t>
                            </m:r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𝑗</m:t>
                            </m:r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∈</m:t>
                            </m:r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𝑉</m:t>
                            </m:r>
                            <m:r>
                              <a:rPr lang="es-EC" sz="1800" b="0" i="1" kern="120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                                                                                                              </m:t>
                            </m:r>
                          </m:e>
                          <m:e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(4)</m:t>
                            </m:r>
                          </m:e>
                        </m:mr>
                      </m:m>
                    </m:oMath>
                  </m:oMathPara>
                </a14:m>
                <a:endParaRPr lang="es-EC" sz="1200" dirty="0">
                  <a:effectLst/>
                  <a:latin typeface="Times New Roman"/>
                  <a:ea typeface="Times New Roman"/>
                </a:endParaRPr>
              </a:p>
            </p:txBody>
          </p:sp>
        </mc:Choice>
        <mc:Fallback xmlns="">
          <p:sp>
            <p:nvSpPr>
              <p:cNvPr id="11" name="6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8" y="3045508"/>
                <a:ext cx="9591675" cy="253460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93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66EA004-EFF9-8840-889D-3B284D07C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98" y="385376"/>
            <a:ext cx="8394427" cy="530024"/>
          </a:xfrm>
        </p:spPr>
        <p:txBody>
          <a:bodyPr>
            <a:noAutofit/>
          </a:bodyPr>
          <a:lstStyle/>
          <a:p>
            <a:r>
              <a:rPr lang="es-EC" sz="2800" dirty="0"/>
              <a:t>Formulación formal</a:t>
            </a:r>
            <a:endParaRPr lang="x-none" sz="280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76A4B50B-FCCF-0D43-9618-5D8F74E221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7197" y="951025"/>
            <a:ext cx="8394427" cy="499155"/>
          </a:xfrm>
        </p:spPr>
        <p:txBody>
          <a:bodyPr/>
          <a:lstStyle/>
          <a:p>
            <a:r>
              <a:rPr lang="es-EC" dirty="0"/>
              <a:t>Problema de partición de grafos</a:t>
            </a:r>
            <a:endParaRPr lang="x-non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7EA35140-7D26-6847-AE3E-A792B151E2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5 CuadroTexto"/>
              <p:cNvSpPr txBox="1"/>
              <p:nvPr/>
            </p:nvSpPr>
            <p:spPr>
              <a:xfrm>
                <a:off x="797197" y="1685925"/>
                <a:ext cx="9975577" cy="1222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EC" dirty="0">
                    <a:solidFill>
                      <a:schemeClr val="bg2">
                        <a:lumMod val="25000"/>
                      </a:schemeClr>
                    </a:solidFill>
                  </a:rPr>
                  <a:t>Sea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G</m:t>
                    </m:r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s-EC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V</m:t>
                        </m:r>
                        <m:r>
                          <a:rPr lang="es-EC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s-EC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E</m:t>
                        </m:r>
                      </m:e>
                    </m:d>
                  </m:oMath>
                </a14:m>
                <a:r>
                  <a:rPr lang="es-EC" dirty="0">
                    <a:solidFill>
                      <a:schemeClr val="bg2">
                        <a:lumMod val="25000"/>
                      </a:schemeClr>
                    </a:solidFill>
                  </a:rPr>
                  <a:t> un grafo conexo no dirigido, donde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C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V</m:t>
                    </m:r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={1, 2, …, </m:t>
                    </m:r>
                    <m:r>
                      <m:rPr>
                        <m:sty m:val="p"/>
                      </m:rP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n</m:t>
                    </m:r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}</m:t>
                    </m:r>
                  </m:oMath>
                </a14:m>
                <a:r>
                  <a:rPr lang="es-EC" dirty="0">
                    <a:solidFill>
                      <a:schemeClr val="bg2">
                        <a:lumMod val="25000"/>
                      </a:schemeClr>
                    </a:solidFill>
                  </a:rPr>
                  <a:t> es el conjunto de nodos 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C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E</m:t>
                    </m:r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es-EC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s-EC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s-EC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j</m:t>
                        </m:r>
                      </m:e>
                    </m:d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:</m:t>
                    </m:r>
                    <m:r>
                      <m:rPr>
                        <m:sty m:val="p"/>
                      </m:rP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i</m:t>
                    </m:r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j</m:t>
                    </m:r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 </m:t>
                    </m:r>
                    <m:r>
                      <a:rPr lang="es-EC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a:rPr lang="es-EC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  <a:ea typeface="Cambria Math"/>
                      </a:rPr>
                      <m:t>𝑉</m:t>
                    </m:r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}</m:t>
                    </m:r>
                  </m:oMath>
                </a14:m>
                <a:r>
                  <a:rPr lang="es-EC" dirty="0">
                    <a:solidFill>
                      <a:schemeClr val="bg2">
                        <a:lumMod val="25000"/>
                      </a:schemeClr>
                    </a:solidFill>
                  </a:rPr>
                  <a:t> el de aristas. Sea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W</m:t>
                    </m:r>
                    <m:r>
                      <a:rPr lang="es-EC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es-EC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s-EC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s-EC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, …</m:t>
                    </m:r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s-EC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}</m:t>
                    </m:r>
                    <m:r>
                      <a:rPr lang="es-EC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s-EC" dirty="0">
                    <a:solidFill>
                      <a:schemeClr val="bg2">
                        <a:lumMod val="25000"/>
                      </a:schemeClr>
                    </a:solidFill>
                  </a:rPr>
                  <a:t> el conjunto de pesos de los nodos. Sea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𝐿</m:t>
                        </m:r>
                      </m:sub>
                    </m:sSub>
                    <m:r>
                      <a:rPr lang="es-EC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s-EC" dirty="0" smtClean="0">
                    <a:solidFill>
                      <a:schemeClr val="bg2">
                        <a:lumMod val="25000"/>
                      </a:schemeClr>
                    </a:solidFill>
                  </a:rPr>
                  <a:t>el límite inferior. La </a:t>
                </a:r>
                <a:r>
                  <a:rPr lang="es-EC" dirty="0">
                    <a:solidFill>
                      <a:schemeClr val="bg2">
                        <a:lumMod val="25000"/>
                      </a:schemeClr>
                    </a:solidFill>
                  </a:rPr>
                  <a:t>formulación general del problema de partición de grafos con restricción de peso es:</a:t>
                </a:r>
              </a:p>
            </p:txBody>
          </p:sp>
        </mc:Choice>
        <mc:Fallback xmlns="">
          <p:sp>
            <p:nvSpPr>
              <p:cNvPr id="6" name="5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7" y="1685925"/>
                <a:ext cx="9975577" cy="1222642"/>
              </a:xfrm>
              <a:prstGeom prst="rect">
                <a:avLst/>
              </a:prstGeom>
              <a:blipFill rotWithShape="0">
                <a:blip r:embed="rId2"/>
                <a:stretch>
                  <a:fillRect l="-550" t="-3000" r="-489" b="-7000"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6 CuadroTexto"/>
              <p:cNvSpPr txBox="1"/>
              <p:nvPr/>
            </p:nvSpPr>
            <p:spPr>
              <a:xfrm>
                <a:off x="797198" y="3045508"/>
                <a:ext cx="9591675" cy="2534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s-EC" sz="1800" i="1" kern="120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mPr>
                        <m:mr>
                          <m:e>
                            <m:r>
                              <a:rPr lang="es-EC" sz="1800" i="1" kern="12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𝑧</m:t>
                            </m:r>
                            <m:r>
                              <a:rPr lang="es-EC" sz="1800" i="1" kern="12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s-EC" sz="1800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min</m:t>
                                </m:r>
                              </m:fName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  <a:ea typeface="Times New Roman"/>
                                        <a:cs typeface="Times New Roman"/>
                                      </a:rPr>
                                      <m:t>𝑖</m:t>
                                    </m:r>
                                    <m: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  <a:ea typeface="Times New Roman"/>
                                        <a:cs typeface="Times New Roman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  <a:ea typeface="Times New Roman"/>
                                        <a:cs typeface="Times New Roman"/>
                                      </a:rPr>
                                      <m:t>𝑛</m:t>
                                    </m:r>
                                  </m:sup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es-EC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s-EC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/>
                                            <a:ea typeface="Times New Roman"/>
                                            <a:cs typeface="Times New Roman"/>
                                          </a:rPr>
                                          <m:t>𝑗</m:t>
                                        </m:r>
                                        <m:r>
                                          <a:rPr lang="es-EC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/>
                                            <a:ea typeface="Times New Roman"/>
                                            <a:cs typeface="Times New Roman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s-EC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/>
                                            <a:ea typeface="Times New Roman"/>
                                            <a:cs typeface="Times New Roman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s-EC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/>
                                                <a:cs typeface="Times New Roman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C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/>
                                                <a:ea typeface="Times New Roman"/>
                                                <a:cs typeface="Times New Roman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s-EC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/>
                                                <a:ea typeface="Times New Roman"/>
                                                <a:cs typeface="Times New Roman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r>
                                          <a:rPr lang="es-EC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/>
                                            <a:ea typeface="Times New Roman"/>
                                            <a:cs typeface="Times New Roman"/>
                                          </a:rPr>
                                          <m:t> </m:t>
                                        </m:r>
                                        <m:r>
                                          <a:rPr lang="es-EC" sz="1800" b="0" i="1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/>
                                            <a:ea typeface="Times New Roman"/>
                                            <a:cs typeface="Times New Roman"/>
                                          </a:rPr>
                                          <m:t>     </m:t>
                                        </m:r>
                                        <m:r>
                                          <a:rPr lang="es-EC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/>
                                            <a:ea typeface="Times New Roman"/>
                                            <a:cs typeface="Times New Roman"/>
                                          </a:rPr>
                                          <m:t> </m:t>
                                        </m:r>
                                      </m:e>
                                    </m:nary>
                                  </m:e>
                                </m:nary>
                              </m:e>
                            </m:func>
                          </m:e>
                          <m:e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</m:e>
                          <m:e>
                            <m:r>
                              <a:rPr lang="es-EC" sz="1800" i="1" kern="12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(1)</m:t>
                            </m:r>
                          </m:e>
                        </m:mr>
                        <m:mr>
                          <m:e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𝑠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.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𝑎</m:t>
                            </m:r>
                            <m:r>
                              <a:rPr lang="es-EC" sz="1800" b="0" i="1" kern="1200" smtClean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    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                              </m:t>
                            </m:r>
                          </m:e>
                          <m:e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</m:e>
                          <m:e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𝐿</m:t>
                                </m:r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≤</m:t>
                            </m:r>
                            <m:nary>
                              <m:naryPr>
                                <m:chr m:val="∑"/>
                                <m:ctrlP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naryPr>
                              <m:sub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𝑖</m:t>
                                </m:r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sz="1800" b="0" i="1" kern="1200" smtClean="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  <m:t>            </m:t>
                                </m:r>
                              </m:e>
                            </m:nary>
                            <m:r>
                              <a:rPr lang="es-EC" sz="1800" b="0" i="1" kern="1200" smtClean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    </m:t>
                            </m:r>
                          </m:e>
                          <m:e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∀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𝑗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∈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𝑉</m:t>
                            </m:r>
                            <m:r>
                              <a:rPr lang="es-EC" sz="1800" b="0" i="1" kern="1200" smtClean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                                                                                                                 </m:t>
                            </m:r>
                          </m:e>
                          <m:e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(2)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=1       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𝑠𝑖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𝑦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𝑠𝑜𝑙𝑜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𝑠𝑖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</m:e>
                          <m:e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∃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 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𝑡𝑎𝑙𝑒𝑠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 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𝑞𝑢𝑒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𝑒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𝑥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=…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=</m:t>
                                </m:r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𝑒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𝑥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=1</m:t>
                            </m:r>
                          </m:e>
                          <m:e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(3)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∈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</a:rPr>
                                </m:ctrlPr>
                              </m:dPr>
                              <m:e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0,1</m:t>
                                </m:r>
                              </m:e>
                            </m:d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  <m:r>
                              <a:rPr lang="es-EC" sz="1800" b="0" i="1" kern="1200" smtClean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                     </m:t>
                            </m:r>
                          </m:e>
                          <m:e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∀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𝑖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,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𝑗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∈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𝑉</m:t>
                            </m:r>
                            <m:r>
                              <a:rPr lang="es-EC" sz="1800" b="0" i="1" kern="1200" smtClean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                                                                                                              </m:t>
                            </m:r>
                          </m:e>
                          <m:e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(4)</m:t>
                            </m:r>
                          </m:e>
                        </m:mr>
                      </m:m>
                    </m:oMath>
                  </m:oMathPara>
                </a14:m>
                <a:endParaRPr lang="es-EC" sz="1200" dirty="0">
                  <a:effectLst/>
                  <a:latin typeface="Times New Roman"/>
                  <a:ea typeface="Times New Roman"/>
                </a:endParaRPr>
              </a:p>
            </p:txBody>
          </p:sp>
        </mc:Choice>
        <mc:Fallback xmlns="">
          <p:sp>
            <p:nvSpPr>
              <p:cNvPr id="11" name="6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8" y="3045508"/>
                <a:ext cx="9591675" cy="253460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ángulo 4"/>
          <p:cNvSpPr/>
          <p:nvPr/>
        </p:nvSpPr>
        <p:spPr>
          <a:xfrm>
            <a:off x="1186661" y="5839488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endParaRPr lang="es-EC" b="1" dirty="0">
              <a:solidFill>
                <a:srgbClr val="FD9E43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797197" y="5839488"/>
            <a:ext cx="9443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b="1" dirty="0">
                <a:solidFill>
                  <a:srgbClr val="FD9E43"/>
                </a:solidFill>
              </a:rPr>
              <a:t>Función objetivo: </a:t>
            </a:r>
            <a:r>
              <a:rPr lang="es-EC" dirty="0">
                <a:solidFill>
                  <a:srgbClr val="FD9E43"/>
                </a:solidFill>
              </a:rPr>
              <a:t>Minimizar el número de uniones maximizando el número de </a:t>
            </a:r>
            <a:r>
              <a:rPr lang="es-EC" dirty="0" smtClean="0">
                <a:solidFill>
                  <a:srgbClr val="FD9E43"/>
                </a:solidFill>
              </a:rPr>
              <a:t>UPM.</a:t>
            </a:r>
            <a:endParaRPr lang="es-EC" dirty="0">
              <a:solidFill>
                <a:srgbClr val="FD9E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0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xmlns="" id="{28974D56-6592-7447-8BED-9BF217318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Introducción</a:t>
            </a:r>
            <a:endParaRPr lang="x-none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xmlns="" id="{ACB41DA1-AC68-494B-B160-3DE95E16F4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C" dirty="0"/>
              <a:t>01.</a:t>
            </a:r>
            <a:endParaRPr lang="x-none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xmlns="" id="{E155F1D0-29AD-A74D-ABB2-0DAF0233EB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3581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66EA004-EFF9-8840-889D-3B284D07C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98" y="385376"/>
            <a:ext cx="8394427" cy="530024"/>
          </a:xfrm>
        </p:spPr>
        <p:txBody>
          <a:bodyPr>
            <a:noAutofit/>
          </a:bodyPr>
          <a:lstStyle/>
          <a:p>
            <a:r>
              <a:rPr lang="es-EC" sz="2800" dirty="0"/>
              <a:t>Formulación formal</a:t>
            </a:r>
            <a:endParaRPr lang="x-none" sz="280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76A4B50B-FCCF-0D43-9618-5D8F74E221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7197" y="951025"/>
            <a:ext cx="8394427" cy="499155"/>
          </a:xfrm>
        </p:spPr>
        <p:txBody>
          <a:bodyPr/>
          <a:lstStyle/>
          <a:p>
            <a:r>
              <a:rPr lang="es-EC" dirty="0"/>
              <a:t>Problema de partición de grafos</a:t>
            </a:r>
            <a:endParaRPr lang="x-non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7EA35140-7D26-6847-AE3E-A792B151E2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5 CuadroTexto"/>
              <p:cNvSpPr txBox="1"/>
              <p:nvPr/>
            </p:nvSpPr>
            <p:spPr>
              <a:xfrm>
                <a:off x="797197" y="1685925"/>
                <a:ext cx="9975577" cy="1222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EC" dirty="0">
                    <a:solidFill>
                      <a:schemeClr val="bg2">
                        <a:lumMod val="25000"/>
                      </a:schemeClr>
                    </a:solidFill>
                  </a:rPr>
                  <a:t>Sea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G</m:t>
                    </m:r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s-EC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V</m:t>
                        </m:r>
                        <m:r>
                          <a:rPr lang="es-EC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s-EC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E</m:t>
                        </m:r>
                      </m:e>
                    </m:d>
                  </m:oMath>
                </a14:m>
                <a:r>
                  <a:rPr lang="es-EC" dirty="0">
                    <a:solidFill>
                      <a:schemeClr val="bg2">
                        <a:lumMod val="25000"/>
                      </a:schemeClr>
                    </a:solidFill>
                  </a:rPr>
                  <a:t> un grafo conexo no dirigido, donde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C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V</m:t>
                    </m:r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={1, 2, …, </m:t>
                    </m:r>
                    <m:r>
                      <m:rPr>
                        <m:sty m:val="p"/>
                      </m:rP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n</m:t>
                    </m:r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}</m:t>
                    </m:r>
                  </m:oMath>
                </a14:m>
                <a:r>
                  <a:rPr lang="es-EC" dirty="0">
                    <a:solidFill>
                      <a:schemeClr val="bg2">
                        <a:lumMod val="25000"/>
                      </a:schemeClr>
                    </a:solidFill>
                  </a:rPr>
                  <a:t> es el conjunto de nodos 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C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E</m:t>
                    </m:r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es-EC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s-EC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s-EC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j</m:t>
                        </m:r>
                      </m:e>
                    </m:d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:</m:t>
                    </m:r>
                    <m:r>
                      <m:rPr>
                        <m:sty m:val="p"/>
                      </m:rP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i</m:t>
                    </m:r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j</m:t>
                    </m:r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 </m:t>
                    </m:r>
                    <m:r>
                      <a:rPr lang="es-EC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a:rPr lang="es-EC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  <a:ea typeface="Cambria Math"/>
                      </a:rPr>
                      <m:t>𝑉</m:t>
                    </m:r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}</m:t>
                    </m:r>
                  </m:oMath>
                </a14:m>
                <a:r>
                  <a:rPr lang="es-EC" dirty="0">
                    <a:solidFill>
                      <a:schemeClr val="bg2">
                        <a:lumMod val="25000"/>
                      </a:schemeClr>
                    </a:solidFill>
                  </a:rPr>
                  <a:t> el de aristas. Sea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W</m:t>
                    </m:r>
                    <m:r>
                      <a:rPr lang="es-EC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es-EC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s-EC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s-EC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, …</m:t>
                    </m:r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s-EC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}</m:t>
                    </m:r>
                    <m:r>
                      <a:rPr lang="es-EC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s-EC" dirty="0">
                    <a:solidFill>
                      <a:schemeClr val="bg2">
                        <a:lumMod val="25000"/>
                      </a:schemeClr>
                    </a:solidFill>
                  </a:rPr>
                  <a:t> el conjunto de pesos de los nodos. Sea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𝐿</m:t>
                        </m:r>
                      </m:sub>
                    </m:sSub>
                    <m:r>
                      <a:rPr lang="es-EC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s-EC" dirty="0" smtClean="0">
                    <a:solidFill>
                      <a:schemeClr val="bg2">
                        <a:lumMod val="25000"/>
                      </a:schemeClr>
                    </a:solidFill>
                  </a:rPr>
                  <a:t>el límite inferior. </a:t>
                </a:r>
                <a:r>
                  <a:rPr lang="es-EC" dirty="0">
                    <a:solidFill>
                      <a:schemeClr val="bg2">
                        <a:lumMod val="25000"/>
                      </a:schemeClr>
                    </a:solidFill>
                  </a:rPr>
                  <a:t>La formulación general del problema de partición de grafos con restricción de peso es:</a:t>
                </a:r>
              </a:p>
            </p:txBody>
          </p:sp>
        </mc:Choice>
        <mc:Fallback xmlns="">
          <p:sp>
            <p:nvSpPr>
              <p:cNvPr id="6" name="5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7" y="1685925"/>
                <a:ext cx="9975577" cy="1222642"/>
              </a:xfrm>
              <a:prstGeom prst="rect">
                <a:avLst/>
              </a:prstGeom>
              <a:blipFill rotWithShape="0">
                <a:blip r:embed="rId2"/>
                <a:stretch>
                  <a:fillRect l="-550" t="-3000" r="-489" b="-7000"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6 CuadroTexto"/>
              <p:cNvSpPr txBox="1"/>
              <p:nvPr/>
            </p:nvSpPr>
            <p:spPr>
              <a:xfrm>
                <a:off x="797198" y="3045508"/>
                <a:ext cx="9591675" cy="2534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s-EC" sz="1800" i="1" kern="120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mPr>
                        <m:mr>
                          <m:e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𝑧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s-EC" sz="1800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min</m:t>
                                </m:r>
                              </m:fName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Times New Roman"/>
                                        <a:cs typeface="Times New Roman"/>
                                      </a:rPr>
                                      <m:t>𝑖</m:t>
                                    </m:r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Times New Roman"/>
                                        <a:cs typeface="Times New Roman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Times New Roman"/>
                                        <a:cs typeface="Times New Roman"/>
                                      </a:rPr>
                                      <m:t>𝑛</m:t>
                                    </m:r>
                                  </m:sup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es-EC" sz="1800" i="1" kern="1200">
                                            <a:solidFill>
                                              <a:schemeClr val="bg2">
                                                <a:lumMod val="90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s-EC" sz="1800" i="1" kern="1200">
                                            <a:solidFill>
                                              <a:schemeClr val="bg2">
                                                <a:lumMod val="90000"/>
                                              </a:schemeClr>
                                            </a:solidFill>
                                            <a:effectLst/>
                                            <a:latin typeface="Cambria Math"/>
                                            <a:ea typeface="Times New Roman"/>
                                            <a:cs typeface="Times New Roman"/>
                                          </a:rPr>
                                          <m:t>𝑗</m:t>
                                        </m:r>
                                        <m:r>
                                          <a:rPr lang="es-EC" sz="1800" i="1" kern="1200">
                                            <a:solidFill>
                                              <a:schemeClr val="bg2">
                                                <a:lumMod val="90000"/>
                                              </a:schemeClr>
                                            </a:solidFill>
                                            <a:effectLst/>
                                            <a:latin typeface="Cambria Math"/>
                                            <a:ea typeface="Times New Roman"/>
                                            <a:cs typeface="Times New Roman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s-EC" sz="1800" i="1" kern="1200">
                                            <a:solidFill>
                                              <a:schemeClr val="bg2">
                                                <a:lumMod val="90000"/>
                                              </a:schemeClr>
                                            </a:solidFill>
                                            <a:effectLst/>
                                            <a:latin typeface="Cambria Math"/>
                                            <a:ea typeface="Times New Roman"/>
                                            <a:cs typeface="Times New Roman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s-EC" sz="1800" i="1" kern="1200">
                                                <a:solidFill>
                                                  <a:schemeClr val="bg2">
                                                    <a:lumMod val="90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/>
                                                <a:cs typeface="Times New Roman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C" sz="1800" i="1" kern="1200">
                                                <a:solidFill>
                                                  <a:schemeClr val="bg2">
                                                    <a:lumMod val="90000"/>
                                                  </a:schemeClr>
                                                </a:solidFill>
                                                <a:effectLst/>
                                                <a:latin typeface="Cambria Math"/>
                                                <a:ea typeface="Times New Roman"/>
                                                <a:cs typeface="Times New Roman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s-EC" sz="1800" i="1" kern="1200">
                                                <a:solidFill>
                                                  <a:schemeClr val="bg2">
                                                    <a:lumMod val="90000"/>
                                                  </a:schemeClr>
                                                </a:solidFill>
                                                <a:effectLst/>
                                                <a:latin typeface="Cambria Math"/>
                                                <a:ea typeface="Times New Roman"/>
                                                <a:cs typeface="Times New Roman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r>
                                          <a:rPr lang="es-EC" sz="1800" i="1" kern="1200">
                                            <a:solidFill>
                                              <a:schemeClr val="bg2">
                                                <a:lumMod val="90000"/>
                                              </a:schemeClr>
                                            </a:solidFill>
                                            <a:effectLst/>
                                            <a:latin typeface="Cambria Math"/>
                                            <a:ea typeface="Times New Roman"/>
                                            <a:cs typeface="Times New Roman"/>
                                          </a:rPr>
                                          <m:t> </m:t>
                                        </m:r>
                                        <m:r>
                                          <a:rPr lang="es-EC" sz="1800" b="0" i="1" kern="1200" smtClean="0">
                                            <a:solidFill>
                                              <a:schemeClr val="bg2">
                                                <a:lumMod val="90000"/>
                                              </a:schemeClr>
                                            </a:solidFill>
                                            <a:effectLst/>
                                            <a:latin typeface="Cambria Math"/>
                                            <a:ea typeface="Times New Roman"/>
                                            <a:cs typeface="Times New Roman"/>
                                          </a:rPr>
                                          <m:t>     </m:t>
                                        </m:r>
                                        <m:r>
                                          <a:rPr lang="es-EC" sz="1800" i="1" kern="1200">
                                            <a:solidFill>
                                              <a:schemeClr val="bg2">
                                                <a:lumMod val="90000"/>
                                              </a:schemeClr>
                                            </a:solidFill>
                                            <a:effectLst/>
                                            <a:latin typeface="Cambria Math"/>
                                            <a:ea typeface="Times New Roman"/>
                                            <a:cs typeface="Times New Roman"/>
                                          </a:rPr>
                                          <m:t> </m:t>
                                        </m:r>
                                      </m:e>
                                    </m:nary>
                                  </m:e>
                                </m:nary>
                              </m:e>
                            </m:func>
                          </m:e>
                          <m:e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</m:e>
                          <m:e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(1)</m:t>
                            </m:r>
                          </m:e>
                        </m:mr>
                        <m:mr>
                          <m:e>
                            <m:r>
                              <a:rPr lang="es-EC" sz="1800" i="1" kern="12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𝑠</m:t>
                            </m:r>
                            <m:r>
                              <a:rPr lang="es-EC" sz="1800" i="1" kern="12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.</m:t>
                            </m:r>
                            <m:r>
                              <a:rPr lang="es-EC" sz="1800" i="1" kern="12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𝑎</m:t>
                            </m:r>
                            <m:r>
                              <a:rPr lang="es-EC" sz="1800" b="0" i="1" kern="12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    </m:t>
                            </m:r>
                            <m:r>
                              <a:rPr lang="es-EC" sz="18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                              </m:t>
                            </m:r>
                          </m:e>
                          <m:e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</m:e>
                          <m:e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s-EC" sz="180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𝐿</m:t>
                                </m:r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≤</m:t>
                            </m:r>
                            <m:nary>
                              <m:naryPr>
                                <m:chr m:val="∑"/>
                                <m:ctrlP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naryPr>
                              <m:sub>
                                <m: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𝑖</m:t>
                                </m:r>
                                <m: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sz="1800" b="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  <m:t>         </m:t>
                                </m:r>
                                <m:r>
                                  <a:rPr lang="es-E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  <m:t> </m:t>
                                </m:r>
                              </m:e>
                            </m:nary>
                            <m:r>
                              <a:rPr lang="es-EC" sz="1800" b="0" i="1" kern="1200" smtClean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    </m:t>
                            </m:r>
                          </m:e>
                          <m:e>
                            <m:r>
                              <a:rPr lang="es-EC" sz="1800" i="1" kern="12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∀</m:t>
                            </m:r>
                            <m:r>
                              <a:rPr lang="es-EC" sz="1800" i="1" kern="12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𝑗</m:t>
                            </m:r>
                            <m:r>
                              <a:rPr lang="es-EC" sz="1800" i="1" kern="12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∈</m:t>
                            </m:r>
                            <m:r>
                              <a:rPr lang="es-EC" sz="1800" i="1" kern="12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𝑉</m:t>
                            </m:r>
                            <m:r>
                              <a:rPr lang="es-EC" sz="1800" b="0" i="1" kern="12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                                                                                                                 </m:t>
                            </m:r>
                          </m:e>
                          <m:e>
                            <m:r>
                              <a:rPr lang="es-EC" sz="1800" i="1" kern="12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(2)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=1       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𝑠𝑖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𝑦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𝑠𝑜𝑙𝑜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𝑠𝑖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</m:e>
                          <m:e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∃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 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𝑡𝑎𝑙𝑒𝑠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 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𝑞𝑢𝑒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𝑒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𝑥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=…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=</m:t>
                                </m:r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𝑒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𝑥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=1</m:t>
                            </m:r>
                          </m:e>
                          <m:e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(3)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∈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</a:rPr>
                                </m:ctrlPr>
                              </m:dPr>
                              <m:e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0,1</m:t>
                                </m:r>
                              </m:e>
                            </m:d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  <m:r>
                              <a:rPr lang="es-EC" sz="1800" b="0" i="1" kern="1200" smtClean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                     </m:t>
                            </m:r>
                          </m:e>
                          <m:e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∀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𝑖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,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𝑗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∈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𝑉</m:t>
                            </m:r>
                            <m:r>
                              <a:rPr lang="es-EC" sz="1800" b="0" i="1" kern="1200" smtClean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                                                                                                              </m:t>
                            </m:r>
                          </m:e>
                          <m:e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(4)</m:t>
                            </m:r>
                          </m:e>
                        </m:mr>
                      </m:m>
                    </m:oMath>
                  </m:oMathPara>
                </a14:m>
                <a:endParaRPr lang="es-EC" sz="1200" dirty="0">
                  <a:effectLst/>
                  <a:latin typeface="Times New Roman"/>
                  <a:ea typeface="Times New Roman"/>
                </a:endParaRPr>
              </a:p>
            </p:txBody>
          </p:sp>
        </mc:Choice>
        <mc:Fallback xmlns="">
          <p:sp>
            <p:nvSpPr>
              <p:cNvPr id="11" name="6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8" y="3045508"/>
                <a:ext cx="9591675" cy="253460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6"/>
              <p:cNvSpPr/>
              <p:nvPr/>
            </p:nvSpPr>
            <p:spPr>
              <a:xfrm>
                <a:off x="797197" y="5839488"/>
                <a:ext cx="74373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C" b="1" dirty="0">
                    <a:solidFill>
                      <a:srgbClr val="FD9E43"/>
                    </a:solidFill>
                  </a:rPr>
                  <a:t>Capacidad:</a:t>
                </a:r>
                <a:r>
                  <a:rPr lang="es-EC" dirty="0">
                    <a:solidFill>
                      <a:srgbClr val="FD9E43"/>
                    </a:solidFill>
                  </a:rPr>
                  <a:t> Controla el tamaño de las </a:t>
                </a:r>
                <a:r>
                  <a:rPr lang="es-EC" dirty="0" smtClean="0">
                    <a:solidFill>
                      <a:srgbClr val="FD9E43"/>
                    </a:solidFill>
                  </a:rPr>
                  <a:t>UPM (mayor o igual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C" i="1">
                            <a:solidFill>
                              <a:srgbClr val="FD9E4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C">
                            <a:solidFill>
                              <a:srgbClr val="FD9E43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EC">
                            <a:solidFill>
                              <a:srgbClr val="FD9E43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s-EC" dirty="0" smtClean="0">
                    <a:solidFill>
                      <a:srgbClr val="FD9E43"/>
                    </a:solidFill>
                  </a:rPr>
                  <a:t>)</a:t>
                </a:r>
                <a14:m>
                  <m:oMath xmlns:m="http://schemas.openxmlformats.org/officeDocument/2006/math">
                    <m:r>
                      <a:rPr lang="es-EC" b="0" i="0" smtClean="0">
                        <a:solidFill>
                          <a:srgbClr val="FD9E43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s-EC" dirty="0">
                  <a:solidFill>
                    <a:srgbClr val="FD9E43"/>
                  </a:solidFill>
                </a:endParaRPr>
              </a:p>
            </p:txBody>
          </p:sp>
        </mc:Choice>
        <mc:Fallback xmlns="">
          <p:sp>
            <p:nvSpPr>
              <p:cNvPr id="7" name="Rectá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7" y="5839488"/>
                <a:ext cx="7437357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738" t="-9836" b="-24590"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143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66EA004-EFF9-8840-889D-3B284D07C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98" y="385376"/>
            <a:ext cx="8394427" cy="530024"/>
          </a:xfrm>
        </p:spPr>
        <p:txBody>
          <a:bodyPr>
            <a:noAutofit/>
          </a:bodyPr>
          <a:lstStyle/>
          <a:p>
            <a:r>
              <a:rPr lang="es-EC" sz="2800" dirty="0"/>
              <a:t>Formulación formal</a:t>
            </a:r>
            <a:endParaRPr lang="x-none" sz="280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76A4B50B-FCCF-0D43-9618-5D8F74E221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7197" y="951025"/>
            <a:ext cx="8394427" cy="499155"/>
          </a:xfrm>
        </p:spPr>
        <p:txBody>
          <a:bodyPr/>
          <a:lstStyle/>
          <a:p>
            <a:r>
              <a:rPr lang="es-EC" dirty="0"/>
              <a:t>Problema de partición de grafos</a:t>
            </a:r>
            <a:endParaRPr lang="x-non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7EA35140-7D26-6847-AE3E-A792B151E2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5 CuadroTexto"/>
              <p:cNvSpPr txBox="1"/>
              <p:nvPr/>
            </p:nvSpPr>
            <p:spPr>
              <a:xfrm>
                <a:off x="797197" y="1685925"/>
                <a:ext cx="9975577" cy="1222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EC" dirty="0">
                    <a:solidFill>
                      <a:schemeClr val="bg2">
                        <a:lumMod val="25000"/>
                      </a:schemeClr>
                    </a:solidFill>
                  </a:rPr>
                  <a:t>Sea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G</m:t>
                    </m:r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s-EC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V</m:t>
                        </m:r>
                        <m:r>
                          <a:rPr lang="es-EC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s-EC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E</m:t>
                        </m:r>
                      </m:e>
                    </m:d>
                  </m:oMath>
                </a14:m>
                <a:r>
                  <a:rPr lang="es-EC" dirty="0">
                    <a:solidFill>
                      <a:schemeClr val="bg2">
                        <a:lumMod val="25000"/>
                      </a:schemeClr>
                    </a:solidFill>
                  </a:rPr>
                  <a:t> un grafo conexo no dirigido, donde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C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V</m:t>
                    </m:r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={1, 2, …, </m:t>
                    </m:r>
                    <m:r>
                      <m:rPr>
                        <m:sty m:val="p"/>
                      </m:rP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n</m:t>
                    </m:r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}</m:t>
                    </m:r>
                  </m:oMath>
                </a14:m>
                <a:r>
                  <a:rPr lang="es-EC" dirty="0">
                    <a:solidFill>
                      <a:schemeClr val="bg2">
                        <a:lumMod val="25000"/>
                      </a:schemeClr>
                    </a:solidFill>
                  </a:rPr>
                  <a:t> es el conjunto de nodos 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C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E</m:t>
                    </m:r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es-EC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s-EC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s-EC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j</m:t>
                        </m:r>
                      </m:e>
                    </m:d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:</m:t>
                    </m:r>
                    <m:r>
                      <m:rPr>
                        <m:sty m:val="p"/>
                      </m:rP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i</m:t>
                    </m:r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j</m:t>
                    </m:r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 </m:t>
                    </m:r>
                    <m:r>
                      <a:rPr lang="es-EC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a:rPr lang="es-EC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  <a:ea typeface="Cambria Math"/>
                      </a:rPr>
                      <m:t>𝑉</m:t>
                    </m:r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}</m:t>
                    </m:r>
                  </m:oMath>
                </a14:m>
                <a:r>
                  <a:rPr lang="es-EC" dirty="0">
                    <a:solidFill>
                      <a:schemeClr val="bg2">
                        <a:lumMod val="25000"/>
                      </a:schemeClr>
                    </a:solidFill>
                  </a:rPr>
                  <a:t> el de aristas. Sea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W</m:t>
                    </m:r>
                    <m:r>
                      <a:rPr lang="es-EC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es-EC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s-EC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s-EC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, …</m:t>
                    </m:r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s-EC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}</m:t>
                    </m:r>
                    <m:r>
                      <a:rPr lang="es-EC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s-EC" dirty="0">
                    <a:solidFill>
                      <a:schemeClr val="bg2">
                        <a:lumMod val="25000"/>
                      </a:schemeClr>
                    </a:solidFill>
                  </a:rPr>
                  <a:t> el conjunto de pesos de los nodos. Sea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𝐿</m:t>
                        </m:r>
                      </m:sub>
                    </m:sSub>
                    <m:r>
                      <a:rPr lang="es-EC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s-EC" dirty="0" smtClean="0">
                    <a:solidFill>
                      <a:schemeClr val="bg2">
                        <a:lumMod val="25000"/>
                      </a:schemeClr>
                    </a:solidFill>
                  </a:rPr>
                  <a:t>el límite inferior. </a:t>
                </a:r>
                <a:r>
                  <a:rPr lang="es-EC" dirty="0">
                    <a:solidFill>
                      <a:schemeClr val="bg2">
                        <a:lumMod val="25000"/>
                      </a:schemeClr>
                    </a:solidFill>
                  </a:rPr>
                  <a:t>La formulación general del problema de partición de grafos con restricción de peso es:</a:t>
                </a:r>
              </a:p>
            </p:txBody>
          </p:sp>
        </mc:Choice>
        <mc:Fallback xmlns="">
          <p:sp>
            <p:nvSpPr>
              <p:cNvPr id="6" name="5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7" y="1685925"/>
                <a:ext cx="9975577" cy="1222642"/>
              </a:xfrm>
              <a:prstGeom prst="rect">
                <a:avLst/>
              </a:prstGeom>
              <a:blipFill rotWithShape="0">
                <a:blip r:embed="rId2"/>
                <a:stretch>
                  <a:fillRect l="-550" t="-3000" r="-489" b="-7000"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6 CuadroTexto"/>
              <p:cNvSpPr txBox="1"/>
              <p:nvPr/>
            </p:nvSpPr>
            <p:spPr>
              <a:xfrm>
                <a:off x="797198" y="3045508"/>
                <a:ext cx="9591675" cy="2534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s-EC" sz="1800" i="1" kern="120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mPr>
                        <m:mr>
                          <m:e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𝑧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s-EC" sz="1800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min</m:t>
                                </m:r>
                              </m:fName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Times New Roman"/>
                                        <a:cs typeface="Times New Roman"/>
                                      </a:rPr>
                                      <m:t>𝑖</m:t>
                                    </m:r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Times New Roman"/>
                                        <a:cs typeface="Times New Roman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Times New Roman"/>
                                        <a:cs typeface="Times New Roman"/>
                                      </a:rPr>
                                      <m:t>𝑛</m:t>
                                    </m:r>
                                  </m:sup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es-EC" sz="1800" i="1" kern="1200">
                                            <a:solidFill>
                                              <a:schemeClr val="bg2">
                                                <a:lumMod val="90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s-EC" sz="1800" i="1" kern="1200">
                                            <a:solidFill>
                                              <a:schemeClr val="bg2">
                                                <a:lumMod val="90000"/>
                                              </a:schemeClr>
                                            </a:solidFill>
                                            <a:effectLst/>
                                            <a:latin typeface="Cambria Math"/>
                                            <a:ea typeface="Times New Roman"/>
                                            <a:cs typeface="Times New Roman"/>
                                          </a:rPr>
                                          <m:t>𝑗</m:t>
                                        </m:r>
                                        <m:r>
                                          <a:rPr lang="es-EC" sz="1800" i="1" kern="1200">
                                            <a:solidFill>
                                              <a:schemeClr val="bg2">
                                                <a:lumMod val="90000"/>
                                              </a:schemeClr>
                                            </a:solidFill>
                                            <a:effectLst/>
                                            <a:latin typeface="Cambria Math"/>
                                            <a:ea typeface="Times New Roman"/>
                                            <a:cs typeface="Times New Roman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s-EC" sz="1800" i="1" kern="1200">
                                            <a:solidFill>
                                              <a:schemeClr val="bg2">
                                                <a:lumMod val="90000"/>
                                              </a:schemeClr>
                                            </a:solidFill>
                                            <a:effectLst/>
                                            <a:latin typeface="Cambria Math"/>
                                            <a:ea typeface="Times New Roman"/>
                                            <a:cs typeface="Times New Roman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s-EC" sz="1800" i="1" kern="1200">
                                                <a:solidFill>
                                                  <a:schemeClr val="bg2">
                                                    <a:lumMod val="90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/>
                                                <a:cs typeface="Times New Roman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C" sz="1800" i="1" kern="1200">
                                                <a:solidFill>
                                                  <a:schemeClr val="bg2">
                                                    <a:lumMod val="90000"/>
                                                  </a:schemeClr>
                                                </a:solidFill>
                                                <a:effectLst/>
                                                <a:latin typeface="Cambria Math"/>
                                                <a:ea typeface="Times New Roman"/>
                                                <a:cs typeface="Times New Roman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s-EC" sz="1800" i="1" kern="1200">
                                                <a:solidFill>
                                                  <a:schemeClr val="bg2">
                                                    <a:lumMod val="90000"/>
                                                  </a:schemeClr>
                                                </a:solidFill>
                                                <a:effectLst/>
                                                <a:latin typeface="Cambria Math"/>
                                                <a:ea typeface="Times New Roman"/>
                                                <a:cs typeface="Times New Roman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r>
                                          <a:rPr lang="es-EC" sz="1800" i="1" kern="1200">
                                            <a:solidFill>
                                              <a:schemeClr val="bg2">
                                                <a:lumMod val="90000"/>
                                              </a:schemeClr>
                                            </a:solidFill>
                                            <a:effectLst/>
                                            <a:latin typeface="Cambria Math"/>
                                            <a:ea typeface="Times New Roman"/>
                                            <a:cs typeface="Times New Roman"/>
                                          </a:rPr>
                                          <m:t> </m:t>
                                        </m:r>
                                        <m:r>
                                          <a:rPr lang="es-EC" sz="1800" b="0" i="1" kern="1200" smtClean="0">
                                            <a:solidFill>
                                              <a:schemeClr val="bg2">
                                                <a:lumMod val="90000"/>
                                              </a:schemeClr>
                                            </a:solidFill>
                                            <a:effectLst/>
                                            <a:latin typeface="Cambria Math"/>
                                            <a:ea typeface="Times New Roman"/>
                                            <a:cs typeface="Times New Roman"/>
                                          </a:rPr>
                                          <m:t>     </m:t>
                                        </m:r>
                                        <m:r>
                                          <a:rPr lang="es-EC" sz="1800" i="1" kern="1200">
                                            <a:solidFill>
                                              <a:schemeClr val="bg2">
                                                <a:lumMod val="90000"/>
                                              </a:schemeClr>
                                            </a:solidFill>
                                            <a:effectLst/>
                                            <a:latin typeface="Cambria Math"/>
                                            <a:ea typeface="Times New Roman"/>
                                            <a:cs typeface="Times New Roman"/>
                                          </a:rPr>
                                          <m:t> </m:t>
                                        </m:r>
                                      </m:e>
                                    </m:nary>
                                  </m:e>
                                </m:nary>
                              </m:e>
                            </m:func>
                          </m:e>
                          <m:e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</m:e>
                          <m:e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(1)</m:t>
                            </m:r>
                          </m:e>
                        </m:mr>
                        <m:mr>
                          <m:e>
                            <m:r>
                              <a:rPr lang="es-EC" sz="1800" i="1" kern="12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𝑠</m:t>
                            </m:r>
                            <m:r>
                              <a:rPr lang="es-EC" sz="1800" i="1" kern="12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.</m:t>
                            </m:r>
                            <m:r>
                              <a:rPr lang="es-EC" sz="1800" i="1" kern="12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𝑎</m:t>
                            </m:r>
                            <m:r>
                              <a:rPr lang="es-EC" sz="1800" b="0" i="1" kern="12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    </m:t>
                            </m:r>
                            <m:r>
                              <a:rPr lang="es-EC" sz="18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                              </m:t>
                            </m:r>
                          </m:e>
                          <m:e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</m:e>
                          <m:e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𝐿</m:t>
                                </m:r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≤</m:t>
                            </m:r>
                            <m:nary>
                              <m:naryPr>
                                <m:chr m:val="∑"/>
                                <m:ctrlP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naryPr>
                              <m:sub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𝑖</m:t>
                                </m:r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sz="1800" b="0" i="1" kern="1200" smtClean="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  <m:t>           </m:t>
                                </m:r>
                              </m:e>
                            </m:nary>
                            <m:r>
                              <a:rPr lang="es-EC" sz="1800" b="0" i="1" kern="1200" smtClean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    </m:t>
                            </m:r>
                          </m:e>
                          <m:e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∀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𝑗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∈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𝑉</m:t>
                            </m:r>
                            <m:r>
                              <a:rPr lang="es-EC" sz="1800" b="0" i="1" kern="1200" smtClean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                                                                                                                 </m:t>
                            </m:r>
                          </m:e>
                          <m:e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(2)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s-EC" sz="180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=1       </m:t>
                            </m:r>
                            <m:r>
                              <a:rPr lang="es-EC" sz="18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𝑠𝑖</m:t>
                            </m:r>
                            <m:r>
                              <a:rPr lang="es-EC" sz="18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  <m:r>
                              <a:rPr lang="es-EC" sz="18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𝑦</m:t>
                            </m:r>
                            <m:r>
                              <a:rPr lang="es-EC" sz="18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  <m:r>
                              <a:rPr lang="es-EC" sz="18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𝑠𝑜𝑙𝑜</m:t>
                            </m:r>
                            <m:r>
                              <a:rPr lang="es-EC" sz="18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  <m:r>
                              <a:rPr lang="es-EC" sz="18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𝑠𝑖</m:t>
                            </m:r>
                            <m:r>
                              <a:rPr lang="es-EC" sz="18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</m:e>
                          <m:e>
                            <m:r>
                              <a:rPr lang="es-EC" sz="1800" i="1" kern="12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∃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 </m:t>
                            </m:r>
                            <m:r>
                              <a:rPr lang="es-EC" sz="18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𝑡𝑎𝑙𝑒𝑠</m:t>
                            </m:r>
                            <m:r>
                              <a:rPr lang="es-EC" sz="18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 </m:t>
                            </m:r>
                            <m:r>
                              <a:rPr lang="es-EC" sz="18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𝑞𝑢𝑒</m:t>
                            </m:r>
                            <m:r>
                              <a:rPr lang="es-EC" sz="18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/>
                                <a:cs typeface="Times New Roman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𝑒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𝑥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=…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=</m:t>
                                </m:r>
                                <m: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𝑒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𝑥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=1</m:t>
                            </m:r>
                          </m:e>
                          <m:e>
                            <m:r>
                              <a:rPr lang="es-EC" sz="1800" i="1" kern="12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(3)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∈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</a:rPr>
                                </m:ctrlPr>
                              </m:dPr>
                              <m:e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0,1</m:t>
                                </m:r>
                              </m:e>
                            </m:d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  <m:r>
                              <a:rPr lang="es-EC" sz="1800" b="0" i="1" kern="1200" smtClean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                     </m:t>
                            </m:r>
                          </m:e>
                          <m:e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∀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𝑖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,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𝑗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∈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𝑉</m:t>
                            </m:r>
                            <m:r>
                              <a:rPr lang="es-EC" sz="1800" b="0" i="1" kern="1200" smtClean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                                                                                                              </m:t>
                            </m:r>
                          </m:e>
                          <m:e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(4)</m:t>
                            </m:r>
                          </m:e>
                        </m:mr>
                      </m:m>
                    </m:oMath>
                  </m:oMathPara>
                </a14:m>
                <a:endParaRPr lang="es-EC" sz="1200" dirty="0">
                  <a:effectLst/>
                  <a:latin typeface="Times New Roman"/>
                  <a:ea typeface="Times New Roman"/>
                </a:endParaRPr>
              </a:p>
            </p:txBody>
          </p:sp>
        </mc:Choice>
        <mc:Fallback xmlns="">
          <p:sp>
            <p:nvSpPr>
              <p:cNvPr id="11" name="6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8" y="3045508"/>
                <a:ext cx="9591675" cy="253460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6"/>
              <p:cNvSpPr/>
              <p:nvPr/>
            </p:nvSpPr>
            <p:spPr>
              <a:xfrm>
                <a:off x="797197" y="5839488"/>
                <a:ext cx="90364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C" b="1" dirty="0">
                    <a:solidFill>
                      <a:srgbClr val="FD9E43"/>
                    </a:solidFill>
                  </a:rPr>
                  <a:t>Conexidad:</a:t>
                </a:r>
                <a:r>
                  <a:rPr lang="es-EC" dirty="0">
                    <a:solidFill>
                      <a:srgbClr val="FD9E43"/>
                    </a:solidFill>
                  </a:rPr>
                  <a:t> Las </a:t>
                </a:r>
                <a:r>
                  <a:rPr lang="es-EC" dirty="0" smtClean="0">
                    <a:solidFill>
                      <a:srgbClr val="FD9E43"/>
                    </a:solidFill>
                  </a:rPr>
                  <a:t>UPM </a:t>
                </a:r>
                <a:r>
                  <a:rPr lang="es-EC" dirty="0">
                    <a:solidFill>
                      <a:srgbClr val="FD9E43"/>
                    </a:solidFill>
                  </a:rPr>
                  <a:t>están formadas por polígonos que comparten frontera</a:t>
                </a:r>
                <a14:m>
                  <m:oMath xmlns:m="http://schemas.openxmlformats.org/officeDocument/2006/math">
                    <m:r>
                      <a:rPr lang="es-EC" b="0" i="0" smtClean="0">
                        <a:solidFill>
                          <a:srgbClr val="FD9E43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s-EC" dirty="0">
                  <a:solidFill>
                    <a:srgbClr val="FD9E43"/>
                  </a:solidFill>
                </a:endParaRPr>
              </a:p>
            </p:txBody>
          </p:sp>
        </mc:Choice>
        <mc:Fallback xmlns="">
          <p:sp>
            <p:nvSpPr>
              <p:cNvPr id="7" name="Rectá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7" y="5839488"/>
                <a:ext cx="903644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607" t="-9836" b="-24590"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864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xmlns="" id="{28974D56-6592-7447-8BED-9BF217318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C" dirty="0" smtClean="0"/>
              <a:t>Un ejemplo sobre </a:t>
            </a:r>
            <a:r>
              <a:rPr lang="es-EC" dirty="0" err="1" smtClean="0"/>
              <a:t>Teselia</a:t>
            </a:r>
            <a:endParaRPr lang="x-none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xmlns="" id="{ACB41DA1-AC68-494B-B160-3DE95E16F4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xmlns="" id="{E155F1D0-29AD-A74D-ABB2-0DAF0233EB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4915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66EA004-EFF9-8840-889D-3B284D07C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98" y="385376"/>
            <a:ext cx="8394427" cy="530024"/>
          </a:xfrm>
        </p:spPr>
        <p:txBody>
          <a:bodyPr>
            <a:noAutofit/>
          </a:bodyPr>
          <a:lstStyle/>
          <a:p>
            <a:r>
              <a:rPr lang="es-EC" sz="2800" dirty="0" smtClean="0"/>
              <a:t>Un ejemplo sobre </a:t>
            </a:r>
            <a:r>
              <a:rPr lang="es-EC" sz="2800" dirty="0" err="1" smtClean="0"/>
              <a:t>Teselia</a:t>
            </a:r>
            <a:endParaRPr lang="x-none" sz="28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7EA35140-7D26-6847-AE3E-A792B151E2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4 CuadroTexto"/>
          <p:cNvSpPr txBox="1"/>
          <p:nvPr/>
        </p:nvSpPr>
        <p:spPr>
          <a:xfrm>
            <a:off x="797197" y="1685925"/>
            <a:ext cx="99755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err="1" smtClean="0">
                <a:solidFill>
                  <a:schemeClr val="bg2">
                    <a:lumMod val="25000"/>
                  </a:schemeClr>
                </a:solidFill>
              </a:rPr>
              <a:t>Planilandia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, novela escrita por Edwin A. Abbott, es una 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aventura conmovedora de matemáticas puras, una fantasía 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de espacios 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extraños poblados por figuras 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geométricas 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que piensan 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y hablan 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y tienen todas las emociones humanas. No es ningún relato intrascendente 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de ciencia-ficción.</a:t>
            </a:r>
          </a:p>
          <a:p>
            <a:pPr algn="just"/>
            <a:endParaRPr lang="es-EC" dirty="0">
              <a:solidFill>
                <a:schemeClr val="bg2">
                  <a:lumMod val="25000"/>
                </a:schemeClr>
              </a:solidFill>
            </a:endParaRPr>
          </a:p>
          <a:p>
            <a:pPr algn="just"/>
            <a:r>
              <a:rPr lang="es-EC" dirty="0" err="1" smtClean="0">
                <a:solidFill>
                  <a:schemeClr val="bg2">
                    <a:lumMod val="25000"/>
                  </a:schemeClr>
                </a:solidFill>
              </a:rPr>
              <a:t>Teselia</a:t>
            </a:r>
            <a:r>
              <a:rPr lang="es-EC" dirty="0" smtClean="0">
                <a:solidFill>
                  <a:schemeClr val="bg2">
                    <a:lumMod val="25000"/>
                  </a:schemeClr>
                </a:solidFill>
              </a:rPr>
              <a:t>, ciudad ficticia inspirada por el universo de </a:t>
            </a:r>
            <a:r>
              <a:rPr lang="es-EC" dirty="0" err="1" smtClean="0">
                <a:solidFill>
                  <a:schemeClr val="bg2">
                    <a:lumMod val="25000"/>
                  </a:schemeClr>
                </a:solidFill>
              </a:rPr>
              <a:t>Planilandia</a:t>
            </a:r>
            <a:r>
              <a:rPr lang="es-EC" dirty="0" smtClean="0">
                <a:solidFill>
                  <a:schemeClr val="bg2">
                    <a:lumMod val="25000"/>
                  </a:schemeClr>
                </a:solidFill>
              </a:rPr>
              <a:t>, es una ciudad rectangular de 10x16 manzanas, sobre la cual se aplicará el algoritmo de conglomeración.</a:t>
            </a:r>
            <a:endParaRPr lang="es-EC" dirty="0">
              <a:solidFill>
                <a:schemeClr val="bg2">
                  <a:lumMod val="25000"/>
                </a:schemeClr>
              </a:solidFill>
            </a:endParaRPr>
          </a:p>
          <a:p>
            <a:pPr algn="just"/>
            <a:endParaRPr lang="es-EC" dirty="0">
              <a:solidFill>
                <a:schemeClr val="bg2">
                  <a:lumMod val="25000"/>
                </a:schemeClr>
              </a:solidFill>
            </a:endParaRPr>
          </a:p>
          <a:p>
            <a:pPr algn="just"/>
            <a:r>
              <a:rPr lang="es-EC" dirty="0" smtClean="0">
                <a:solidFill>
                  <a:schemeClr val="bg2">
                    <a:lumMod val="25000"/>
                  </a:schemeClr>
                </a:solidFill>
              </a:rPr>
              <a:t>A continuación se presenta el desarrollo del mismo, paso a paso, junto con su resultado final, la generación de conglomerados que cumplen las restricciones de 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tamaño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, peso y 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pertenencia.</a:t>
            </a:r>
            <a:endParaRPr lang="es-EC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9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s-EC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724" y="685599"/>
            <a:ext cx="3523793" cy="5486803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7157738" y="1699639"/>
            <a:ext cx="392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Bienvenidos a </a:t>
            </a:r>
            <a:r>
              <a:rPr lang="es-ES" dirty="0" err="1" smtClean="0">
                <a:solidFill>
                  <a:schemeClr val="bg2">
                    <a:lumMod val="25000"/>
                  </a:schemeClr>
                </a:solidFill>
              </a:rPr>
              <a:t>Teselia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!</a:t>
            </a:r>
            <a:endParaRPr lang="es-EC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23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s-EC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724" y="685599"/>
            <a:ext cx="3523793" cy="5486803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7157738" y="1699639"/>
            <a:ext cx="3926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Al fijar un tamaño mínimo de 60, se identifican las manzanas que superan ese umbral.</a:t>
            </a:r>
            <a:endParaRPr lang="es-EC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04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s-EC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724" y="685599"/>
            <a:ext cx="3523793" cy="5486803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7157738" y="1699639"/>
            <a:ext cx="3926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Y al ser conglomerados por si mismo… se excluyen!</a:t>
            </a:r>
            <a:endParaRPr lang="es-EC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35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s-EC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724" y="685599"/>
            <a:ext cx="3523793" cy="5486803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7157738" y="1699639"/>
            <a:ext cx="39262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Luego, se determinan las manzanas que tienen el menor número de opciones 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(incidencias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) para juntarse con otras.</a:t>
            </a:r>
            <a:endParaRPr lang="es-EC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65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s-EC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724" y="685599"/>
            <a:ext cx="3523793" cy="5486803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7157738" y="1699639"/>
            <a:ext cx="3926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Y se juntan (tanto incidencias como peso), formando un solo conjunto.</a:t>
            </a:r>
            <a:endParaRPr lang="es-EC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84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s-EC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724" y="685599"/>
            <a:ext cx="3523793" cy="5486803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7157738" y="1699639"/>
            <a:ext cx="3926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Y, si superan el límite de tamaño, conglomerados nuevos han sido generados.</a:t>
            </a:r>
            <a:endParaRPr lang="es-EC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20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66EA004-EFF9-8840-889D-3B284D07C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98" y="385376"/>
            <a:ext cx="8394427" cy="530024"/>
          </a:xfrm>
        </p:spPr>
        <p:txBody>
          <a:bodyPr>
            <a:noAutofit/>
          </a:bodyPr>
          <a:lstStyle/>
          <a:p>
            <a:r>
              <a:rPr lang="es-EC" sz="2800" dirty="0" smtClean="0"/>
              <a:t>Unidad Primaria de Muestreo (UPM)</a:t>
            </a:r>
            <a:endParaRPr lang="x-none" sz="28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76A4B50B-FCCF-0D43-9618-5D8F74E221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7197" y="951025"/>
            <a:ext cx="8394427" cy="499155"/>
          </a:xfrm>
        </p:spPr>
        <p:txBody>
          <a:bodyPr/>
          <a:lstStyle/>
          <a:p>
            <a:r>
              <a:rPr lang="es-EC" dirty="0"/>
              <a:t>¿Qué es </a:t>
            </a:r>
            <a:r>
              <a:rPr lang="es-EC" dirty="0" smtClean="0"/>
              <a:t>un conglomerado?</a:t>
            </a:r>
            <a:endParaRPr lang="x-non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7EA35140-7D26-6847-AE3E-A792B151E2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4 CuadroTexto"/>
          <p:cNvSpPr txBox="1"/>
          <p:nvPr/>
        </p:nvSpPr>
        <p:spPr>
          <a:xfrm>
            <a:off x="797197" y="1685925"/>
            <a:ext cx="99755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C" dirty="0" smtClean="0">
                <a:solidFill>
                  <a:schemeClr val="bg2">
                    <a:lumMod val="25000"/>
                  </a:schemeClr>
                </a:solidFill>
              </a:rPr>
              <a:t>Según </a:t>
            </a:r>
            <a:r>
              <a:rPr lang="es-EC" dirty="0" err="1" smtClean="0">
                <a:solidFill>
                  <a:schemeClr val="bg2">
                    <a:lumMod val="25000"/>
                  </a:schemeClr>
                </a:solidFill>
              </a:rPr>
              <a:t>Valliant</a:t>
            </a:r>
            <a:r>
              <a:rPr lang="es-EC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s-EC" dirty="0" err="1" smtClean="0">
                <a:solidFill>
                  <a:schemeClr val="bg2">
                    <a:lumMod val="25000"/>
                  </a:schemeClr>
                </a:solidFill>
              </a:rPr>
              <a:t>Dever</a:t>
            </a:r>
            <a:r>
              <a:rPr lang="es-EC" dirty="0" smtClean="0">
                <a:solidFill>
                  <a:schemeClr val="bg2">
                    <a:lumMod val="25000"/>
                  </a:schemeClr>
                </a:solidFill>
              </a:rPr>
              <a:t> y </a:t>
            </a:r>
            <a:r>
              <a:rPr lang="es-EC" dirty="0" err="1" smtClean="0">
                <a:solidFill>
                  <a:schemeClr val="bg2">
                    <a:lumMod val="25000"/>
                  </a:schemeClr>
                </a:solidFill>
              </a:rPr>
              <a:t>Kreuter</a:t>
            </a:r>
            <a:r>
              <a:rPr lang="es-EC" dirty="0" smtClean="0">
                <a:solidFill>
                  <a:schemeClr val="bg2">
                    <a:lumMod val="25000"/>
                  </a:schemeClr>
                </a:solidFill>
              </a:rPr>
              <a:t> (2013), los </a:t>
            </a:r>
            <a:r>
              <a:rPr lang="es-EC" dirty="0" smtClean="0">
                <a:solidFill>
                  <a:schemeClr val="bg2">
                    <a:lumMod val="25000"/>
                  </a:schemeClr>
                </a:solidFill>
              </a:rPr>
              <a:t>conglomerados son áreas geográficas, establecimientos, escuelas, o cualquier otro tipo de agregación de unidades utilizados en diseños muestrales </a:t>
            </a:r>
            <a:r>
              <a:rPr lang="es-EC" dirty="0" err="1" smtClean="0">
                <a:solidFill>
                  <a:schemeClr val="bg2">
                    <a:lumMod val="25000"/>
                  </a:schemeClr>
                </a:solidFill>
              </a:rPr>
              <a:t>multietápicos</a:t>
            </a:r>
            <a:r>
              <a:rPr lang="es-EC" dirty="0" smtClean="0">
                <a:solidFill>
                  <a:schemeClr val="bg2">
                    <a:lumMod val="25000"/>
                  </a:schemeClr>
                </a:solidFill>
              </a:rPr>
              <a:t>, pues son particularmente prácticos y costo-eficientes en comparación al muestreo aleatorio simple.</a:t>
            </a:r>
            <a:endParaRPr lang="es-EC" dirty="0">
              <a:solidFill>
                <a:schemeClr val="bg2">
                  <a:lumMod val="25000"/>
                </a:schemeClr>
              </a:solidFill>
            </a:endParaRPr>
          </a:p>
          <a:p>
            <a:pPr algn="just"/>
            <a:endParaRPr lang="es-EC" dirty="0">
              <a:solidFill>
                <a:schemeClr val="bg2">
                  <a:lumMod val="25000"/>
                </a:schemeClr>
              </a:solidFill>
            </a:endParaRPr>
          </a:p>
          <a:p>
            <a:pPr algn="just"/>
            <a:r>
              <a:rPr lang="es-EC" dirty="0" smtClean="0">
                <a:solidFill>
                  <a:schemeClr val="bg2">
                    <a:lumMod val="25000"/>
                  </a:schemeClr>
                </a:solidFill>
              </a:rPr>
              <a:t>Las encuestas dirigidas a hogares suelen considerar al menos dos etapas de selección, seleccionando conglomerados en la primera etapa, los cuales pasan a denominarse Unidades Primarias de Muestreo.</a:t>
            </a:r>
            <a:endParaRPr lang="es-EC" dirty="0">
              <a:solidFill>
                <a:schemeClr val="bg2">
                  <a:lumMod val="25000"/>
                </a:schemeClr>
              </a:solidFill>
            </a:endParaRPr>
          </a:p>
          <a:p>
            <a:pPr algn="just"/>
            <a:endParaRPr lang="es-EC" dirty="0">
              <a:solidFill>
                <a:schemeClr val="bg2">
                  <a:lumMod val="25000"/>
                </a:schemeClr>
              </a:solidFill>
            </a:endParaRPr>
          </a:p>
          <a:p>
            <a:pPr algn="just"/>
            <a:r>
              <a:rPr lang="es-EC" dirty="0" smtClean="0">
                <a:solidFill>
                  <a:schemeClr val="bg2">
                    <a:lumMod val="25000"/>
                  </a:schemeClr>
                </a:solidFill>
              </a:rPr>
              <a:t>La selección de las unidades dentro de cada conglomerado (unidades secundarias de muestreo) varía dependiendo de la metodología de la encuesta, pudiendo ser de enumeración completa, aleatoria, diferenciada, entre otras.</a:t>
            </a:r>
            <a:endParaRPr lang="es-EC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6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s-EC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724" y="685599"/>
            <a:ext cx="3523793" cy="5486803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7157738" y="1699639"/>
            <a:ext cx="392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Y se excluyen!</a:t>
            </a:r>
            <a:endParaRPr lang="es-EC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45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s-EC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724" y="685599"/>
            <a:ext cx="3523793" cy="5486803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7157738" y="1699639"/>
            <a:ext cx="3926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Y así, empezamos este proceso recursivo.</a:t>
            </a:r>
            <a:endParaRPr lang="es-EC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83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s-EC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724" y="685599"/>
            <a:ext cx="3523793" cy="5486803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7157738" y="1699639"/>
            <a:ext cx="3926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Identificando nuevamente las manzanas con el menor número de incidencias.</a:t>
            </a:r>
            <a:endParaRPr lang="es-EC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56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s-EC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724" y="685599"/>
            <a:ext cx="3523793" cy="5486803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7157738" y="1699639"/>
            <a:ext cx="3926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Para juntarlas con las manzanas que comparten frontera.</a:t>
            </a:r>
            <a:endParaRPr lang="es-EC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70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s-EC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724" y="685599"/>
            <a:ext cx="3523793" cy="5486803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7157738" y="1699639"/>
            <a:ext cx="3926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Y evaluando si superan la restricción de tamaño.</a:t>
            </a:r>
            <a:endParaRPr lang="es-EC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35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s-EC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724" y="685599"/>
            <a:ext cx="3523793" cy="5486803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7157738" y="1699639"/>
            <a:ext cx="3926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Para ser excluidas si son conglomerados.</a:t>
            </a:r>
            <a:endParaRPr lang="es-EC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66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s-EC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724" y="685599"/>
            <a:ext cx="3523793" cy="5486803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7157738" y="1699639"/>
            <a:ext cx="39262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Al final, o todas las manzanas pertenecen a un conglomerado (proceso terminado) o existen conjuntos aislados que no cumplen la restricción de tamaño.</a:t>
            </a:r>
            <a:endParaRPr lang="es-EC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6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s-EC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724" y="685599"/>
            <a:ext cx="3523793" cy="5486803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7157738" y="1699639"/>
            <a:ext cx="3926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Para el tratamiento de aislados, recuperamos sus nodos y tamaños primigenios. </a:t>
            </a:r>
            <a:endParaRPr lang="es-EC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75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s-EC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724" y="685599"/>
            <a:ext cx="3523793" cy="5486803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7157738" y="1699639"/>
            <a:ext cx="3926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Luego, generamos las incidencias entre las manzanas aisladas y los conglomerados creados.</a:t>
            </a:r>
            <a:endParaRPr lang="es-EC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28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s-EC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724" y="685599"/>
            <a:ext cx="3523793" cy="5486803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7157738" y="1699639"/>
            <a:ext cx="3926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Con esto, se junta la manzana aislada con el conglomerado de menor tamaño que tiene incidencia.</a:t>
            </a:r>
            <a:endParaRPr lang="es-EC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29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66EA004-EFF9-8840-889D-3B284D07C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98" y="385376"/>
            <a:ext cx="8394427" cy="530024"/>
          </a:xfrm>
        </p:spPr>
        <p:txBody>
          <a:bodyPr>
            <a:noAutofit/>
          </a:bodyPr>
          <a:lstStyle/>
          <a:p>
            <a:r>
              <a:rPr lang="es-EC" sz="2800" dirty="0"/>
              <a:t>Unidad Primaria de Muestreo (UPM)</a:t>
            </a:r>
            <a:endParaRPr lang="x-none" sz="28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76A4B50B-FCCF-0D43-9618-5D8F74E221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7197" y="951025"/>
            <a:ext cx="8394427" cy="499155"/>
          </a:xfrm>
        </p:spPr>
        <p:txBody>
          <a:bodyPr/>
          <a:lstStyle/>
          <a:p>
            <a:r>
              <a:rPr lang="es-EC" dirty="0"/>
              <a:t>Características</a:t>
            </a:r>
            <a:endParaRPr lang="x-non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7EA35140-7D26-6847-AE3E-A792B151E2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4 CuadroTexto"/>
          <p:cNvSpPr txBox="1"/>
          <p:nvPr/>
        </p:nvSpPr>
        <p:spPr>
          <a:xfrm>
            <a:off x="797198" y="1685925"/>
            <a:ext cx="498778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C" dirty="0">
                <a:solidFill>
                  <a:schemeClr val="bg2">
                    <a:lumMod val="25000"/>
                  </a:schemeClr>
                </a:solidFill>
              </a:rPr>
              <a:t>Es un área geográfica contigua de fácil identificación y recorrido.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C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C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C" dirty="0">
                <a:solidFill>
                  <a:schemeClr val="bg2">
                    <a:lumMod val="25000"/>
                  </a:schemeClr>
                </a:solidFill>
              </a:rPr>
              <a:t>Tienen un  número de viviendas dentro de un rango </a:t>
            </a:r>
            <a:r>
              <a:rPr lang="es-EC" dirty="0" smtClean="0">
                <a:solidFill>
                  <a:schemeClr val="bg2">
                    <a:lumMod val="25000"/>
                  </a:schemeClr>
                </a:solidFill>
              </a:rPr>
              <a:t>determinado (INEC más de 60 viviendas).</a:t>
            </a:r>
            <a:endParaRPr lang="es-EC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C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C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C" dirty="0">
                <a:solidFill>
                  <a:schemeClr val="bg2">
                    <a:lumMod val="25000"/>
                  </a:schemeClr>
                </a:solidFill>
              </a:rPr>
              <a:t>Está conformada por polígonos (manzanas o sectores dispersos) de la misma parroquia censal</a:t>
            </a:r>
            <a:r>
              <a:rPr lang="es-EC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Las UPM se utilizan para todas las encuestas dirigidas a hogares en el periodo </a:t>
            </a:r>
            <a:r>
              <a:rPr lang="es-ES" dirty="0" err="1" smtClean="0">
                <a:solidFill>
                  <a:schemeClr val="bg2">
                    <a:lumMod val="25000"/>
                  </a:schemeClr>
                </a:solidFill>
              </a:rPr>
              <a:t>intercensal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es-EC" dirty="0">
              <a:solidFill>
                <a:schemeClr val="bg2">
                  <a:lumMod val="25000"/>
                </a:schemeClr>
              </a:solidFill>
            </a:endParaRPr>
          </a:p>
          <a:p>
            <a:pPr algn="just"/>
            <a:endParaRPr lang="es-EC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2" t="19225" r="18556" b="3292"/>
          <a:stretch/>
        </p:blipFill>
        <p:spPr bwMode="auto">
          <a:xfrm>
            <a:off x="6776227" y="1634162"/>
            <a:ext cx="4403607" cy="39854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7898247" y="5665049"/>
            <a:ext cx="21595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 smtClean="0"/>
              <a:t>Ejemplo de cartografía censal</a:t>
            </a:r>
            <a:endParaRPr lang="es-EC" sz="1050" dirty="0"/>
          </a:p>
        </p:txBody>
      </p:sp>
    </p:spTree>
    <p:extLst>
      <p:ext uri="{BB962C8B-B14F-4D97-AF65-F5344CB8AC3E}">
        <p14:creationId xmlns:p14="http://schemas.microsoft.com/office/powerpoint/2010/main" val="242494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s-EC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724" y="685599"/>
            <a:ext cx="3523793" cy="5486803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7157738" y="1699639"/>
            <a:ext cx="3926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Terminando así el ejercicio de conglomeración sobre </a:t>
            </a:r>
            <a:r>
              <a:rPr lang="es-ES" dirty="0" err="1" smtClean="0">
                <a:solidFill>
                  <a:schemeClr val="bg2">
                    <a:lumMod val="25000"/>
                  </a:schemeClr>
                </a:solidFill>
              </a:rPr>
              <a:t>Teselia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!</a:t>
            </a:r>
            <a:endParaRPr lang="es-EC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34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xmlns="" id="{28974D56-6592-7447-8BED-9BF217318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C" dirty="0"/>
              <a:t>Muchas gracias!</a:t>
            </a:r>
            <a:endParaRPr lang="x-none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32B64778-D4DA-9746-BC47-19FA8BE9F4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38450" y="3824246"/>
            <a:ext cx="7077075" cy="1920945"/>
          </a:xfrm>
        </p:spPr>
        <p:txBody>
          <a:bodyPr>
            <a:normAutofit/>
          </a:bodyPr>
          <a:lstStyle/>
          <a:p>
            <a:r>
              <a:rPr lang="es-ES" dirty="0" smtClean="0"/>
              <a:t>(</a:t>
            </a:r>
            <a:r>
              <a:rPr lang="es-ES" dirty="0"/>
              <a:t>Espacio de preguntas</a:t>
            </a:r>
            <a:r>
              <a:rPr lang="es-ES" dirty="0" smtClean="0"/>
              <a:t>)</a:t>
            </a:r>
          </a:p>
          <a:p>
            <a:endParaRPr lang="es-ES" dirty="0"/>
          </a:p>
          <a:p>
            <a:r>
              <a:rPr lang="es-ES" sz="1700" dirty="0" smtClean="0"/>
              <a:t>Mas información a:</a:t>
            </a:r>
          </a:p>
          <a:p>
            <a:r>
              <a:rPr lang="es-ES" sz="1700" dirty="0" smtClean="0"/>
              <a:t>angel_gaibor@inec.gob.ec      javier_nunez@inec.gob.ec </a:t>
            </a:r>
            <a:endParaRPr lang="x-none" sz="1700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xmlns="" id="{ACB41DA1-AC68-494B-B160-3DE95E16F4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xmlns="" id="{E155F1D0-29AD-A74D-ABB2-0DAF0233EB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2219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644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66EA004-EFF9-8840-889D-3B284D07C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98" y="385376"/>
            <a:ext cx="8394427" cy="530024"/>
          </a:xfrm>
        </p:spPr>
        <p:txBody>
          <a:bodyPr>
            <a:noAutofit/>
          </a:bodyPr>
          <a:lstStyle/>
          <a:p>
            <a:r>
              <a:rPr lang="es-EC" sz="2800" dirty="0"/>
              <a:t>Unidad Primaria de Muestreo (UPM)</a:t>
            </a:r>
            <a:endParaRPr lang="x-none" sz="28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76A4B50B-FCCF-0D43-9618-5D8F74E221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7197" y="951025"/>
            <a:ext cx="8394427" cy="499155"/>
          </a:xfrm>
        </p:spPr>
        <p:txBody>
          <a:bodyPr/>
          <a:lstStyle/>
          <a:p>
            <a:r>
              <a:rPr lang="es-EC" dirty="0" smtClean="0"/>
              <a:t>Sectores censales</a:t>
            </a:r>
            <a:endParaRPr lang="x-non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7EA35140-7D26-6847-AE3E-A792B151E2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4 CuadroTexto"/>
          <p:cNvSpPr txBox="1"/>
          <p:nvPr/>
        </p:nvSpPr>
        <p:spPr>
          <a:xfrm>
            <a:off x="797198" y="1685925"/>
            <a:ext cx="49877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Son delimitaciones geográficas construidas con fines operativas para distribución de carga en el censo.</a:t>
            </a:r>
            <a:endParaRPr lang="es-EC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C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C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C" dirty="0" smtClean="0">
                <a:solidFill>
                  <a:schemeClr val="bg2">
                    <a:lumMod val="25000"/>
                  </a:schemeClr>
                </a:solidFill>
              </a:rPr>
              <a:t>Se utilizaban como unidades primarias de muestreo hasta el año 2017.</a:t>
            </a:r>
            <a:endParaRPr lang="es-EC" dirty="0">
              <a:solidFill>
                <a:schemeClr val="bg2">
                  <a:lumMod val="25000"/>
                </a:schemeClr>
              </a:solidFill>
            </a:endParaRPr>
          </a:p>
          <a:p>
            <a:pPr algn="just"/>
            <a:endParaRPr lang="es-EC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95" y="1685925"/>
            <a:ext cx="5400000" cy="27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030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66EA004-EFF9-8840-889D-3B284D07C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98" y="385376"/>
            <a:ext cx="8394427" cy="530024"/>
          </a:xfrm>
        </p:spPr>
        <p:txBody>
          <a:bodyPr>
            <a:noAutofit/>
          </a:bodyPr>
          <a:lstStyle/>
          <a:p>
            <a:r>
              <a:rPr lang="es-EC" sz="2800" dirty="0"/>
              <a:t>Unidad Primaria de Muestreo (UPM)</a:t>
            </a:r>
            <a:endParaRPr lang="x-none" sz="28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76A4B50B-FCCF-0D43-9618-5D8F74E221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7197" y="951025"/>
            <a:ext cx="8394427" cy="499155"/>
          </a:xfrm>
        </p:spPr>
        <p:txBody>
          <a:bodyPr/>
          <a:lstStyle/>
          <a:p>
            <a:r>
              <a:rPr lang="es-EC" dirty="0" smtClean="0"/>
              <a:t>Sectores censales</a:t>
            </a:r>
            <a:endParaRPr lang="x-non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7EA35140-7D26-6847-AE3E-A792B151E2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4 CuadroTexto"/>
          <p:cNvSpPr txBox="1"/>
          <p:nvPr/>
        </p:nvSpPr>
        <p:spPr>
          <a:xfrm>
            <a:off x="797198" y="1685925"/>
            <a:ext cx="49877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Son delimitaciones geográficas construidas con fines operativas para distribución de carga en el censo.</a:t>
            </a:r>
            <a:endParaRPr lang="es-EC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C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C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C" dirty="0" smtClean="0">
                <a:solidFill>
                  <a:schemeClr val="bg2">
                    <a:lumMod val="25000"/>
                  </a:schemeClr>
                </a:solidFill>
              </a:rPr>
              <a:t>Se utilizaban como unidades primarias de muestreo hasta el año 2017.</a:t>
            </a:r>
            <a:endParaRPr lang="es-EC" dirty="0">
              <a:solidFill>
                <a:schemeClr val="bg2">
                  <a:lumMod val="25000"/>
                </a:schemeClr>
              </a:solidFill>
            </a:endParaRPr>
          </a:p>
          <a:p>
            <a:pPr algn="just"/>
            <a:endParaRPr lang="es-EC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95" y="1685925"/>
            <a:ext cx="5400000" cy="26999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172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66EA004-EFF9-8840-889D-3B284D07C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98" y="385376"/>
            <a:ext cx="8394427" cy="530024"/>
          </a:xfrm>
        </p:spPr>
        <p:txBody>
          <a:bodyPr>
            <a:noAutofit/>
          </a:bodyPr>
          <a:lstStyle/>
          <a:p>
            <a:r>
              <a:rPr lang="es-EC" sz="2800" dirty="0"/>
              <a:t>Unidad Primaria de Muestreo (UPM)</a:t>
            </a:r>
            <a:endParaRPr lang="x-none" sz="28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76A4B50B-FCCF-0D43-9618-5D8F74E221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7197" y="951025"/>
            <a:ext cx="8394427" cy="499155"/>
          </a:xfrm>
        </p:spPr>
        <p:txBody>
          <a:bodyPr/>
          <a:lstStyle/>
          <a:p>
            <a:r>
              <a:rPr lang="es-EC" dirty="0" smtClean="0"/>
              <a:t>Sectores censales</a:t>
            </a:r>
            <a:endParaRPr lang="x-non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7EA35140-7D26-6847-AE3E-A792B151E2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4 CuadroTexto"/>
          <p:cNvSpPr txBox="1"/>
          <p:nvPr/>
        </p:nvSpPr>
        <p:spPr>
          <a:xfrm>
            <a:off x="797198" y="1685925"/>
            <a:ext cx="49877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Son delimitaciones geográficas construidas con fines operativas para distribución de carga en el censo.</a:t>
            </a:r>
            <a:endParaRPr lang="es-EC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C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C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C" dirty="0" smtClean="0">
                <a:solidFill>
                  <a:schemeClr val="bg2">
                    <a:lumMod val="25000"/>
                  </a:schemeClr>
                </a:solidFill>
              </a:rPr>
              <a:t>Se utilizaban como unidades primarias de muestreo hasta el año 2017.</a:t>
            </a:r>
            <a:endParaRPr lang="es-EC" dirty="0">
              <a:solidFill>
                <a:schemeClr val="bg2">
                  <a:lumMod val="25000"/>
                </a:schemeClr>
              </a:solidFill>
            </a:endParaRPr>
          </a:p>
          <a:p>
            <a:pPr algn="just"/>
            <a:endParaRPr lang="es-EC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95" y="1685925"/>
            <a:ext cx="5400000" cy="26999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512893200"/>
              </p:ext>
            </p:extLst>
          </p:nvPr>
        </p:nvGraphicFramePr>
        <p:xfrm>
          <a:off x="1824966" y="3661275"/>
          <a:ext cx="8128000" cy="3196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8932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xmlns="" id="{28974D56-6592-7447-8BED-9BF217318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err="1" smtClean="0"/>
              <a:t>psuR</a:t>
            </a:r>
            <a:endParaRPr lang="x-none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xmlns="" id="{ACB41DA1-AC68-494B-B160-3DE95E16F4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C" dirty="0" smtClean="0"/>
              <a:t>02.</a:t>
            </a:r>
            <a:endParaRPr lang="x-none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xmlns="" id="{E155F1D0-29AD-A74D-ABB2-0DAF0233EB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7731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7816</TotalTime>
  <Words>1450</Words>
  <Application>Microsoft Office PowerPoint</Application>
  <PresentationFormat>Panorámica</PresentationFormat>
  <Paragraphs>206</Paragraphs>
  <Slides>52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52</vt:i4>
      </vt:variant>
    </vt:vector>
  </HeadingPairs>
  <TitlesOfParts>
    <vt:vector size="58" baseType="lpstr">
      <vt:lpstr>Arial</vt:lpstr>
      <vt:lpstr>Calibri</vt:lpstr>
      <vt:lpstr>Cambria Math</vt:lpstr>
      <vt:lpstr>Century Gothic</vt:lpstr>
      <vt:lpstr>Times New Roman</vt:lpstr>
      <vt:lpstr>Tema de Office</vt:lpstr>
      <vt:lpstr>Construcción de UPM con restricciones en el número de viviendas ocupadas mediante heurística de partición de grafos</vt:lpstr>
      <vt:lpstr>Presentación de PowerPoint</vt:lpstr>
      <vt:lpstr>Introducción</vt:lpstr>
      <vt:lpstr>Unidad Primaria de Muestreo (UPM)</vt:lpstr>
      <vt:lpstr>Unidad Primaria de Muestreo (UPM)</vt:lpstr>
      <vt:lpstr>Unidad Primaria de Muestreo (UPM)</vt:lpstr>
      <vt:lpstr>Unidad Primaria de Muestreo (UPM)</vt:lpstr>
      <vt:lpstr>Unidad Primaria de Muestreo (UPM)</vt:lpstr>
      <vt:lpstr>psuR</vt:lpstr>
      <vt:lpstr>psuR</vt:lpstr>
      <vt:lpstr>psuR</vt:lpstr>
      <vt:lpstr>psuR</vt:lpstr>
      <vt:lpstr>psuR</vt:lpstr>
      <vt:lpstr>psuR</vt:lpstr>
      <vt:lpstr>psuR</vt:lpstr>
      <vt:lpstr>psuR</vt:lpstr>
      <vt:lpstr>psuR</vt:lpstr>
      <vt:lpstr>psuR</vt:lpstr>
      <vt:lpstr>psuR</vt:lpstr>
      <vt:lpstr>Resultados</vt:lpstr>
      <vt:lpstr>Resultados</vt:lpstr>
      <vt:lpstr>Unidad Primaria de Muestreo (UPM)</vt:lpstr>
      <vt:lpstr>Unidad Primaria de Muestreo (UPM)</vt:lpstr>
      <vt:lpstr>Unidad Primaria de Muestreo (UPM)</vt:lpstr>
      <vt:lpstr>Formulación del problema</vt:lpstr>
      <vt:lpstr>¿Qué es Programación Entera?</vt:lpstr>
      <vt:lpstr>De la Geografía a la Matemática</vt:lpstr>
      <vt:lpstr>Formulación formal</vt:lpstr>
      <vt:lpstr>Formulación formal</vt:lpstr>
      <vt:lpstr>Formulación formal</vt:lpstr>
      <vt:lpstr>Formulación formal</vt:lpstr>
      <vt:lpstr>Un ejemplo sobre Teselia</vt:lpstr>
      <vt:lpstr>Un ejemplo sobre Teselia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Muchas gracias!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cajasmarcia@gmail.com</dc:creator>
  <cp:lastModifiedBy>INEC Angel Gaibor</cp:lastModifiedBy>
  <cp:revision>156</cp:revision>
  <dcterms:created xsi:type="dcterms:W3CDTF">2021-05-27T23:45:58Z</dcterms:created>
  <dcterms:modified xsi:type="dcterms:W3CDTF">2024-11-13T21:49:36Z</dcterms:modified>
</cp:coreProperties>
</file>